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78" r:id="rId6"/>
    <p:sldId id="267" r:id="rId7"/>
    <p:sldId id="259" r:id="rId8"/>
    <p:sldId id="264" r:id="rId9"/>
    <p:sldId id="265" r:id="rId10"/>
    <p:sldId id="261" r:id="rId11"/>
    <p:sldId id="262" r:id="rId12"/>
    <p:sldId id="263" r:id="rId13"/>
    <p:sldId id="266" r:id="rId14"/>
    <p:sldId id="268" r:id="rId15"/>
    <p:sldId id="269" r:id="rId16"/>
    <p:sldId id="270" r:id="rId17"/>
    <p:sldId id="271" r:id="rId18"/>
    <p:sldId id="273" r:id="rId19"/>
    <p:sldId id="272" r:id="rId20"/>
    <p:sldId id="277" r:id="rId21"/>
    <p:sldId id="279" r:id="rId22"/>
    <p:sldId id="275" r:id="rId23"/>
    <p:sldId id="274" r:id="rId24"/>
    <p:sldId id="276"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4" autoAdjust="0"/>
    <p:restoredTop sz="95465" autoAdjust="0"/>
  </p:normalViewPr>
  <p:slideViewPr>
    <p:cSldViewPr snapToGrid="0">
      <p:cViewPr>
        <p:scale>
          <a:sx n="80" d="100"/>
          <a:sy n="80" d="100"/>
        </p:scale>
        <p:origin x="86" y="2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3819C85B-4C82-4499-B037-4F968833F86B}" type="datetimeFigureOut">
              <a:rPr lang="de-DE" smtClean="0"/>
              <a:t>11.03.2022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ADC7473-629B-4BCC-B1CF-AA89A8761317}" type="slidenum">
              <a:rPr lang="de-DE" smtClean="0"/>
              <a:t>‹Nr.›</a:t>
            </a:fld>
            <a:endParaRPr lang="de-DE"/>
          </a:p>
        </p:txBody>
      </p:sp>
    </p:spTree>
    <p:extLst>
      <p:ext uri="{BB962C8B-B14F-4D97-AF65-F5344CB8AC3E}">
        <p14:creationId xmlns:p14="http://schemas.microsoft.com/office/powerpoint/2010/main" val="170719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819C85B-4C82-4499-B037-4F968833F86B}" type="datetimeFigureOut">
              <a:rPr lang="de-DE" smtClean="0"/>
              <a:t>11.03.2022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ADC7473-629B-4BCC-B1CF-AA89A8761317}" type="slidenum">
              <a:rPr lang="de-DE" smtClean="0"/>
              <a:t>‹Nr.›</a:t>
            </a:fld>
            <a:endParaRPr lang="de-DE"/>
          </a:p>
        </p:txBody>
      </p:sp>
    </p:spTree>
    <p:extLst>
      <p:ext uri="{BB962C8B-B14F-4D97-AF65-F5344CB8AC3E}">
        <p14:creationId xmlns:p14="http://schemas.microsoft.com/office/powerpoint/2010/main" val="3748702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819C85B-4C82-4499-B037-4F968833F86B}" type="datetimeFigureOut">
              <a:rPr lang="de-DE" smtClean="0"/>
              <a:t>11.03.2022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ADC7473-629B-4BCC-B1CF-AA89A8761317}" type="slidenum">
              <a:rPr lang="de-DE" smtClean="0"/>
              <a:t>‹Nr.›</a:t>
            </a:fld>
            <a:endParaRPr lang="de-DE"/>
          </a:p>
        </p:txBody>
      </p:sp>
    </p:spTree>
    <p:extLst>
      <p:ext uri="{BB962C8B-B14F-4D97-AF65-F5344CB8AC3E}">
        <p14:creationId xmlns:p14="http://schemas.microsoft.com/office/powerpoint/2010/main" val="3452754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819C85B-4C82-4499-B037-4F968833F86B}" type="datetimeFigureOut">
              <a:rPr lang="de-DE" smtClean="0"/>
              <a:t>11.03.2022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ADC7473-629B-4BCC-B1CF-AA89A8761317}" type="slidenum">
              <a:rPr lang="de-DE" smtClean="0"/>
              <a:t>‹Nr.›</a:t>
            </a:fld>
            <a:endParaRPr lang="de-DE"/>
          </a:p>
        </p:txBody>
      </p:sp>
    </p:spTree>
    <p:extLst>
      <p:ext uri="{BB962C8B-B14F-4D97-AF65-F5344CB8AC3E}">
        <p14:creationId xmlns:p14="http://schemas.microsoft.com/office/powerpoint/2010/main" val="2161241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3819C85B-4C82-4499-B037-4F968833F86B}" type="datetimeFigureOut">
              <a:rPr lang="de-DE" smtClean="0"/>
              <a:t>11.03.2022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ADC7473-629B-4BCC-B1CF-AA89A8761317}" type="slidenum">
              <a:rPr lang="de-DE" smtClean="0"/>
              <a:t>‹Nr.›</a:t>
            </a:fld>
            <a:endParaRPr lang="de-DE"/>
          </a:p>
        </p:txBody>
      </p:sp>
    </p:spTree>
    <p:extLst>
      <p:ext uri="{BB962C8B-B14F-4D97-AF65-F5344CB8AC3E}">
        <p14:creationId xmlns:p14="http://schemas.microsoft.com/office/powerpoint/2010/main" val="3204055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819C85B-4C82-4499-B037-4F968833F86B}" type="datetimeFigureOut">
              <a:rPr lang="de-DE" smtClean="0"/>
              <a:t>11.03.2022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ADC7473-629B-4BCC-B1CF-AA89A8761317}" type="slidenum">
              <a:rPr lang="de-DE" smtClean="0"/>
              <a:t>‹Nr.›</a:t>
            </a:fld>
            <a:endParaRPr lang="de-DE"/>
          </a:p>
        </p:txBody>
      </p:sp>
    </p:spTree>
    <p:extLst>
      <p:ext uri="{BB962C8B-B14F-4D97-AF65-F5344CB8AC3E}">
        <p14:creationId xmlns:p14="http://schemas.microsoft.com/office/powerpoint/2010/main" val="175224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3819C85B-4C82-4499-B037-4F968833F86B}" type="datetimeFigureOut">
              <a:rPr lang="de-DE" smtClean="0"/>
              <a:t>11.03.2022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ADC7473-629B-4BCC-B1CF-AA89A8761317}" type="slidenum">
              <a:rPr lang="de-DE" smtClean="0"/>
              <a:t>‹Nr.›</a:t>
            </a:fld>
            <a:endParaRPr lang="de-DE"/>
          </a:p>
        </p:txBody>
      </p:sp>
    </p:spTree>
    <p:extLst>
      <p:ext uri="{BB962C8B-B14F-4D97-AF65-F5344CB8AC3E}">
        <p14:creationId xmlns:p14="http://schemas.microsoft.com/office/powerpoint/2010/main" val="375493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3819C85B-4C82-4499-B037-4F968833F86B}" type="datetimeFigureOut">
              <a:rPr lang="de-DE" smtClean="0"/>
              <a:t>11.03.2022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ADC7473-629B-4BCC-B1CF-AA89A8761317}" type="slidenum">
              <a:rPr lang="de-DE" smtClean="0"/>
              <a:t>‹Nr.›</a:t>
            </a:fld>
            <a:endParaRPr lang="de-DE"/>
          </a:p>
        </p:txBody>
      </p:sp>
    </p:spTree>
    <p:extLst>
      <p:ext uri="{BB962C8B-B14F-4D97-AF65-F5344CB8AC3E}">
        <p14:creationId xmlns:p14="http://schemas.microsoft.com/office/powerpoint/2010/main" val="2735895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819C85B-4C82-4499-B037-4F968833F86B}" type="datetimeFigureOut">
              <a:rPr lang="de-DE" smtClean="0"/>
              <a:t>11.03.2022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ADC7473-629B-4BCC-B1CF-AA89A8761317}" type="slidenum">
              <a:rPr lang="de-DE" smtClean="0"/>
              <a:t>‹Nr.›</a:t>
            </a:fld>
            <a:endParaRPr lang="de-DE"/>
          </a:p>
        </p:txBody>
      </p:sp>
    </p:spTree>
    <p:extLst>
      <p:ext uri="{BB962C8B-B14F-4D97-AF65-F5344CB8AC3E}">
        <p14:creationId xmlns:p14="http://schemas.microsoft.com/office/powerpoint/2010/main" val="2904798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819C85B-4C82-4499-B037-4F968833F86B}" type="datetimeFigureOut">
              <a:rPr lang="de-DE" smtClean="0"/>
              <a:t>11.03.2022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ADC7473-629B-4BCC-B1CF-AA89A8761317}" type="slidenum">
              <a:rPr lang="de-DE" smtClean="0"/>
              <a:t>‹Nr.›</a:t>
            </a:fld>
            <a:endParaRPr lang="de-DE"/>
          </a:p>
        </p:txBody>
      </p:sp>
    </p:spTree>
    <p:extLst>
      <p:ext uri="{BB962C8B-B14F-4D97-AF65-F5344CB8AC3E}">
        <p14:creationId xmlns:p14="http://schemas.microsoft.com/office/powerpoint/2010/main" val="335135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819C85B-4C82-4499-B037-4F968833F86B}" type="datetimeFigureOut">
              <a:rPr lang="de-DE" smtClean="0"/>
              <a:t>11.03.2022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ADC7473-629B-4BCC-B1CF-AA89A8761317}" type="slidenum">
              <a:rPr lang="de-DE" smtClean="0"/>
              <a:t>‹Nr.›</a:t>
            </a:fld>
            <a:endParaRPr lang="de-DE"/>
          </a:p>
        </p:txBody>
      </p:sp>
    </p:spTree>
    <p:extLst>
      <p:ext uri="{BB962C8B-B14F-4D97-AF65-F5344CB8AC3E}">
        <p14:creationId xmlns:p14="http://schemas.microsoft.com/office/powerpoint/2010/main" val="127418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9C85B-4C82-4499-B037-4F968833F86B}" type="datetimeFigureOut">
              <a:rPr lang="de-DE" smtClean="0"/>
              <a:t>11.03.2022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C7473-629B-4BCC-B1CF-AA89A8761317}" type="slidenum">
              <a:rPr lang="de-DE" smtClean="0"/>
              <a:t>‹Nr.›</a:t>
            </a:fld>
            <a:endParaRPr lang="de-DE"/>
          </a:p>
        </p:txBody>
      </p:sp>
    </p:spTree>
    <p:extLst>
      <p:ext uri="{BB962C8B-B14F-4D97-AF65-F5344CB8AC3E}">
        <p14:creationId xmlns:p14="http://schemas.microsoft.com/office/powerpoint/2010/main" val="2509604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hyperlink" Target="https://www.ziptiedomes.com/geodesic-dome-calculators/3v-59-kruschke-geodesic-dome-calculator.htm" TargetMode="External"/><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byexample.net/library/calculators/geodesic_dome_calculator/" TargetMode="External"/><Relationship Id="rId3" Type="http://schemas.openxmlformats.org/officeDocument/2006/relationships/hyperlink" Target="https://geodome.biz/geodome-calculator/3v-49-kruschke-flat-base-geodome-calculator/" TargetMode="External"/><Relationship Id="rId7" Type="http://schemas.openxmlformats.org/officeDocument/2006/relationships/hyperlink" Target="https://simplydifferently.org/Geodesic_Dome_Notes?page=3" TargetMode="External"/><Relationship Id="rId2" Type="http://schemas.openxmlformats.org/officeDocument/2006/relationships/hyperlink" Target="https://www.ziptiedomes.com/geodesic-dome-calculators/3v-49-kruschke-geodesic-dome-calculator.htm" TargetMode="External"/><Relationship Id="rId1" Type="http://schemas.openxmlformats.org/officeDocument/2006/relationships/slideLayout" Target="../slideLayouts/slideLayout2.xml"/><Relationship Id="rId6" Type="http://schemas.openxmlformats.org/officeDocument/2006/relationships/hyperlink" Target="https://geodome.biz/geodome-calculator/3v-59-kruschke-flat-base-geodome-calculator/" TargetMode="External"/><Relationship Id="rId5" Type="http://schemas.openxmlformats.org/officeDocument/2006/relationships/hyperlink" Target="https://www.ziptiedomes.com/geodesic-dome-calculators/3v-59-kruschke-geodesic-dome-calculator.htm" TargetMode="External"/><Relationship Id="rId10" Type="http://schemas.openxmlformats.org/officeDocument/2006/relationships/hyperlink" Target="https://acidome.com/lab/calc/#7/12_Kruschke_Cone_D110_3V_R2.75_beams_74x44" TargetMode="External"/><Relationship Id="rId4" Type="http://schemas.openxmlformats.org/officeDocument/2006/relationships/hyperlink" Target="http://www.domerama.com/calculators/3v-geodesic-dome-calculator/3v-flat-base-815-kruschke-calculator/" TargetMode="External"/><Relationship Id="rId9" Type="http://schemas.openxmlformats.org/officeDocument/2006/relationships/hyperlink" Target="https://www.sonostarhub.com/pages/standard-dome-calculator"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geo-dome.co.uk/article.asp?uname=calcul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Kuppelbau</a:t>
            </a:r>
            <a:br>
              <a:rPr lang="de-DE" dirty="0" smtClean="0"/>
            </a:br>
            <a:r>
              <a:rPr lang="de-DE" dirty="0" smtClean="0"/>
              <a:t>Geodesic Dome</a:t>
            </a:r>
            <a:endParaRPr lang="de-DE" dirty="0"/>
          </a:p>
        </p:txBody>
      </p:sp>
      <p:sp>
        <p:nvSpPr>
          <p:cNvPr id="3" name="Untertitel 2"/>
          <p:cNvSpPr>
            <a:spLocks noGrp="1"/>
          </p:cNvSpPr>
          <p:nvPr>
            <p:ph type="subTitle" idx="1"/>
          </p:nvPr>
        </p:nvSpPr>
        <p:spPr/>
        <p:txBody>
          <a:bodyPr/>
          <a:lstStyle/>
          <a:p>
            <a:r>
              <a:rPr lang="de-DE" dirty="0" smtClean="0"/>
              <a:t>5,5 m Durchmesser und 3,3 m hoch</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3578" y="242500"/>
            <a:ext cx="3496258" cy="2330839"/>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89" y="242500"/>
            <a:ext cx="3397546" cy="2267089"/>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9625" y="3379470"/>
            <a:ext cx="3596258" cy="3181160"/>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775" y="4244860"/>
            <a:ext cx="3471960" cy="2315770"/>
          </a:xfrm>
          <a:prstGeom prst="rect">
            <a:avLst/>
          </a:prstGeom>
        </p:spPr>
      </p:pic>
      <p:pic>
        <p:nvPicPr>
          <p:cNvPr id="8" name="Grafik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3324" y="4365863"/>
            <a:ext cx="4444512" cy="2073764"/>
          </a:xfrm>
          <a:prstGeom prst="rect">
            <a:avLst/>
          </a:prstGeom>
        </p:spPr>
      </p:pic>
      <p:pic>
        <p:nvPicPr>
          <p:cNvPr id="9" name="Grafik 8" descr="http://www.domerama.com/wp-content/uploads/2012/03/calc3_k58.jpg"/>
          <p:cNvPicPr/>
          <p:nvPr/>
        </p:nvPicPr>
        <p:blipFill>
          <a:blip r:embed="rId7">
            <a:extLst>
              <a:ext uri="{28A0092B-C50C-407E-A947-70E740481C1C}">
                <a14:useLocalDpi xmlns:a14="http://schemas.microsoft.com/office/drawing/2010/main" val="0"/>
              </a:ext>
            </a:extLst>
          </a:blip>
          <a:srcRect/>
          <a:stretch>
            <a:fillRect/>
          </a:stretch>
        </p:blipFill>
        <p:spPr bwMode="auto">
          <a:xfrm>
            <a:off x="5212847" y="89512"/>
            <a:ext cx="1759903" cy="1793631"/>
          </a:xfrm>
          <a:prstGeom prst="rect">
            <a:avLst/>
          </a:prstGeom>
          <a:noFill/>
          <a:ln>
            <a:noFill/>
          </a:ln>
        </p:spPr>
      </p:pic>
    </p:spTree>
    <p:extLst>
      <p:ext uri="{BB962C8B-B14F-4D97-AF65-F5344CB8AC3E}">
        <p14:creationId xmlns:p14="http://schemas.microsoft.com/office/powerpoint/2010/main" val="2718797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340" y="662940"/>
            <a:ext cx="9037320" cy="5532120"/>
          </a:xfrm>
          <a:prstGeom prst="rect">
            <a:avLst/>
          </a:prstGeom>
        </p:spPr>
      </p:pic>
      <p:sp>
        <p:nvSpPr>
          <p:cNvPr id="3" name="Textfeld 2"/>
          <p:cNvSpPr txBox="1"/>
          <p:nvPr/>
        </p:nvSpPr>
        <p:spPr>
          <a:xfrm>
            <a:off x="5470956" y="6094856"/>
            <a:ext cx="425116" cy="369332"/>
          </a:xfrm>
          <a:prstGeom prst="rect">
            <a:avLst/>
          </a:prstGeom>
          <a:noFill/>
        </p:spPr>
        <p:txBody>
          <a:bodyPr wrap="none" rtlCol="0">
            <a:spAutoFit/>
          </a:bodyPr>
          <a:lstStyle/>
          <a:p>
            <a:r>
              <a:rPr lang="de-DE" dirty="0" smtClean="0"/>
              <a:t>C2</a:t>
            </a:r>
            <a:endParaRPr lang="de-DE" dirty="0"/>
          </a:p>
        </p:txBody>
      </p:sp>
      <p:sp>
        <p:nvSpPr>
          <p:cNvPr id="5" name="Textfeld 4"/>
          <p:cNvSpPr txBox="1"/>
          <p:nvPr/>
        </p:nvSpPr>
        <p:spPr>
          <a:xfrm>
            <a:off x="2517899" y="6094856"/>
            <a:ext cx="309700" cy="369332"/>
          </a:xfrm>
          <a:prstGeom prst="rect">
            <a:avLst/>
          </a:prstGeom>
          <a:noFill/>
        </p:spPr>
        <p:txBody>
          <a:bodyPr wrap="none" rtlCol="0">
            <a:spAutoFit/>
          </a:bodyPr>
          <a:lstStyle/>
          <a:p>
            <a:r>
              <a:rPr lang="de-DE" dirty="0" smtClean="0"/>
              <a:t>B</a:t>
            </a:r>
            <a:endParaRPr lang="de-DE" dirty="0"/>
          </a:p>
        </p:txBody>
      </p:sp>
      <p:sp>
        <p:nvSpPr>
          <p:cNvPr id="6" name="Textfeld 5"/>
          <p:cNvSpPr txBox="1"/>
          <p:nvPr/>
        </p:nvSpPr>
        <p:spPr>
          <a:xfrm>
            <a:off x="3768158" y="6094856"/>
            <a:ext cx="425116" cy="369332"/>
          </a:xfrm>
          <a:prstGeom prst="rect">
            <a:avLst/>
          </a:prstGeom>
          <a:noFill/>
        </p:spPr>
        <p:txBody>
          <a:bodyPr wrap="none" rtlCol="0">
            <a:spAutoFit/>
          </a:bodyPr>
          <a:lstStyle/>
          <a:p>
            <a:r>
              <a:rPr lang="de-DE" dirty="0" smtClean="0"/>
              <a:t>C1</a:t>
            </a:r>
            <a:endParaRPr lang="de-DE" dirty="0"/>
          </a:p>
        </p:txBody>
      </p:sp>
      <p:sp>
        <p:nvSpPr>
          <p:cNvPr id="7" name="Textfeld 6"/>
          <p:cNvSpPr txBox="1"/>
          <p:nvPr/>
        </p:nvSpPr>
        <p:spPr>
          <a:xfrm>
            <a:off x="3212600" y="5055781"/>
            <a:ext cx="327334" cy="369332"/>
          </a:xfrm>
          <a:prstGeom prst="rect">
            <a:avLst/>
          </a:prstGeom>
          <a:noFill/>
        </p:spPr>
        <p:txBody>
          <a:bodyPr wrap="none" rtlCol="0">
            <a:spAutoFit/>
          </a:bodyPr>
          <a:lstStyle/>
          <a:p>
            <a:r>
              <a:rPr lang="de-DE" dirty="0" smtClean="0"/>
              <a:t>D</a:t>
            </a:r>
            <a:endParaRPr lang="de-DE" dirty="0"/>
          </a:p>
        </p:txBody>
      </p:sp>
      <p:sp>
        <p:nvSpPr>
          <p:cNvPr id="8" name="Textfeld 7"/>
          <p:cNvSpPr txBox="1"/>
          <p:nvPr/>
        </p:nvSpPr>
        <p:spPr>
          <a:xfrm>
            <a:off x="3946182" y="5053123"/>
            <a:ext cx="425116" cy="369332"/>
          </a:xfrm>
          <a:prstGeom prst="rect">
            <a:avLst/>
          </a:prstGeom>
          <a:noFill/>
        </p:spPr>
        <p:txBody>
          <a:bodyPr wrap="none" rtlCol="0">
            <a:spAutoFit/>
          </a:bodyPr>
          <a:lstStyle/>
          <a:p>
            <a:r>
              <a:rPr lang="de-DE" dirty="0" smtClean="0"/>
              <a:t>C2</a:t>
            </a:r>
            <a:endParaRPr lang="de-DE" dirty="0"/>
          </a:p>
        </p:txBody>
      </p:sp>
      <p:sp>
        <p:nvSpPr>
          <p:cNvPr id="9" name="Textfeld 8"/>
          <p:cNvSpPr txBox="1"/>
          <p:nvPr/>
        </p:nvSpPr>
        <p:spPr>
          <a:xfrm>
            <a:off x="4738115" y="5053123"/>
            <a:ext cx="425116" cy="369332"/>
          </a:xfrm>
          <a:prstGeom prst="rect">
            <a:avLst/>
          </a:prstGeom>
          <a:noFill/>
        </p:spPr>
        <p:txBody>
          <a:bodyPr wrap="none" rtlCol="0">
            <a:spAutoFit/>
          </a:bodyPr>
          <a:lstStyle/>
          <a:p>
            <a:r>
              <a:rPr lang="de-DE" dirty="0" smtClean="0"/>
              <a:t>C1</a:t>
            </a:r>
            <a:endParaRPr lang="de-DE" dirty="0"/>
          </a:p>
        </p:txBody>
      </p:sp>
      <p:sp>
        <p:nvSpPr>
          <p:cNvPr id="10" name="Textfeld 9"/>
          <p:cNvSpPr txBox="1"/>
          <p:nvPr/>
        </p:nvSpPr>
        <p:spPr>
          <a:xfrm>
            <a:off x="2438316" y="5053123"/>
            <a:ext cx="425116" cy="369332"/>
          </a:xfrm>
          <a:prstGeom prst="rect">
            <a:avLst/>
          </a:prstGeom>
          <a:noFill/>
        </p:spPr>
        <p:txBody>
          <a:bodyPr wrap="none" rtlCol="0">
            <a:spAutoFit/>
          </a:bodyPr>
          <a:lstStyle/>
          <a:p>
            <a:r>
              <a:rPr lang="de-DE" dirty="0" smtClean="0"/>
              <a:t>C2</a:t>
            </a:r>
            <a:endParaRPr lang="de-DE" dirty="0"/>
          </a:p>
        </p:txBody>
      </p:sp>
      <p:sp>
        <p:nvSpPr>
          <p:cNvPr id="11" name="Textfeld 10"/>
          <p:cNvSpPr txBox="1"/>
          <p:nvPr/>
        </p:nvSpPr>
        <p:spPr>
          <a:xfrm>
            <a:off x="4640973" y="4025254"/>
            <a:ext cx="309700" cy="369332"/>
          </a:xfrm>
          <a:prstGeom prst="rect">
            <a:avLst/>
          </a:prstGeom>
          <a:noFill/>
        </p:spPr>
        <p:txBody>
          <a:bodyPr wrap="none" rtlCol="0">
            <a:spAutoFit/>
          </a:bodyPr>
          <a:lstStyle/>
          <a:p>
            <a:r>
              <a:rPr lang="de-DE" dirty="0" smtClean="0"/>
              <a:t>B</a:t>
            </a:r>
            <a:endParaRPr lang="de-DE" dirty="0"/>
          </a:p>
        </p:txBody>
      </p:sp>
      <p:sp>
        <p:nvSpPr>
          <p:cNvPr id="12" name="Textfeld 11"/>
          <p:cNvSpPr txBox="1"/>
          <p:nvPr/>
        </p:nvSpPr>
        <p:spPr>
          <a:xfrm>
            <a:off x="4370478" y="3215735"/>
            <a:ext cx="317716" cy="369332"/>
          </a:xfrm>
          <a:prstGeom prst="rect">
            <a:avLst/>
          </a:prstGeom>
          <a:noFill/>
        </p:spPr>
        <p:txBody>
          <a:bodyPr wrap="none" rtlCol="0">
            <a:spAutoFit/>
          </a:bodyPr>
          <a:lstStyle/>
          <a:p>
            <a:r>
              <a:rPr lang="de-DE" dirty="0" smtClean="0"/>
              <a:t>A</a:t>
            </a:r>
            <a:endParaRPr lang="de-DE" dirty="0"/>
          </a:p>
        </p:txBody>
      </p:sp>
      <p:sp>
        <p:nvSpPr>
          <p:cNvPr id="13" name="Textfeld 12"/>
          <p:cNvSpPr txBox="1"/>
          <p:nvPr/>
        </p:nvSpPr>
        <p:spPr>
          <a:xfrm>
            <a:off x="5071659" y="3232450"/>
            <a:ext cx="317716" cy="369332"/>
          </a:xfrm>
          <a:prstGeom prst="rect">
            <a:avLst/>
          </a:prstGeom>
          <a:noFill/>
        </p:spPr>
        <p:txBody>
          <a:bodyPr wrap="none" rtlCol="0">
            <a:spAutoFit/>
          </a:bodyPr>
          <a:lstStyle/>
          <a:p>
            <a:r>
              <a:rPr lang="de-DE" dirty="0" smtClean="0"/>
              <a:t>A</a:t>
            </a:r>
            <a:endParaRPr lang="de-DE" dirty="0"/>
          </a:p>
        </p:txBody>
      </p:sp>
      <p:sp>
        <p:nvSpPr>
          <p:cNvPr id="14" name="Textfeld 13"/>
          <p:cNvSpPr txBox="1"/>
          <p:nvPr/>
        </p:nvSpPr>
        <p:spPr>
          <a:xfrm>
            <a:off x="5768666" y="5053123"/>
            <a:ext cx="327334" cy="369332"/>
          </a:xfrm>
          <a:prstGeom prst="rect">
            <a:avLst/>
          </a:prstGeom>
          <a:noFill/>
        </p:spPr>
        <p:txBody>
          <a:bodyPr wrap="none" rtlCol="0">
            <a:spAutoFit/>
          </a:bodyPr>
          <a:lstStyle/>
          <a:p>
            <a:r>
              <a:rPr lang="de-DE" dirty="0" smtClean="0"/>
              <a:t>D</a:t>
            </a:r>
            <a:endParaRPr lang="de-DE" dirty="0"/>
          </a:p>
        </p:txBody>
      </p:sp>
      <p:sp>
        <p:nvSpPr>
          <p:cNvPr id="15" name="Textfeld 14"/>
          <p:cNvSpPr txBox="1"/>
          <p:nvPr/>
        </p:nvSpPr>
        <p:spPr>
          <a:xfrm>
            <a:off x="6586864" y="5053123"/>
            <a:ext cx="425116" cy="369332"/>
          </a:xfrm>
          <a:prstGeom prst="rect">
            <a:avLst/>
          </a:prstGeom>
          <a:noFill/>
        </p:spPr>
        <p:txBody>
          <a:bodyPr wrap="none" rtlCol="0">
            <a:spAutoFit/>
          </a:bodyPr>
          <a:lstStyle/>
          <a:p>
            <a:r>
              <a:rPr lang="de-DE" dirty="0" smtClean="0"/>
              <a:t>C1</a:t>
            </a:r>
            <a:endParaRPr lang="de-DE" dirty="0"/>
          </a:p>
        </p:txBody>
      </p:sp>
      <p:sp>
        <p:nvSpPr>
          <p:cNvPr id="16" name="Textfeld 15"/>
          <p:cNvSpPr txBox="1"/>
          <p:nvPr/>
        </p:nvSpPr>
        <p:spPr>
          <a:xfrm>
            <a:off x="7373626" y="5053123"/>
            <a:ext cx="425116" cy="369332"/>
          </a:xfrm>
          <a:prstGeom prst="rect">
            <a:avLst/>
          </a:prstGeom>
          <a:noFill/>
        </p:spPr>
        <p:txBody>
          <a:bodyPr wrap="none" rtlCol="0">
            <a:spAutoFit/>
          </a:bodyPr>
          <a:lstStyle/>
          <a:p>
            <a:r>
              <a:rPr lang="de-DE" dirty="0" smtClean="0"/>
              <a:t>C2</a:t>
            </a:r>
            <a:endParaRPr lang="de-DE" dirty="0"/>
          </a:p>
        </p:txBody>
      </p:sp>
      <p:sp>
        <p:nvSpPr>
          <p:cNvPr id="17" name="Textfeld 16"/>
          <p:cNvSpPr txBox="1"/>
          <p:nvPr/>
        </p:nvSpPr>
        <p:spPr>
          <a:xfrm>
            <a:off x="8256272" y="5047406"/>
            <a:ext cx="327334" cy="369332"/>
          </a:xfrm>
          <a:prstGeom prst="rect">
            <a:avLst/>
          </a:prstGeom>
          <a:noFill/>
        </p:spPr>
        <p:txBody>
          <a:bodyPr wrap="none" rtlCol="0">
            <a:spAutoFit/>
          </a:bodyPr>
          <a:lstStyle/>
          <a:p>
            <a:r>
              <a:rPr lang="de-DE" dirty="0" smtClean="0"/>
              <a:t>D</a:t>
            </a:r>
            <a:endParaRPr lang="de-DE" dirty="0"/>
          </a:p>
        </p:txBody>
      </p:sp>
      <p:sp>
        <p:nvSpPr>
          <p:cNvPr id="18" name="Textfeld 17"/>
          <p:cNvSpPr txBox="1"/>
          <p:nvPr/>
        </p:nvSpPr>
        <p:spPr>
          <a:xfrm>
            <a:off x="7276484" y="6094856"/>
            <a:ext cx="309700" cy="369332"/>
          </a:xfrm>
          <a:prstGeom prst="rect">
            <a:avLst/>
          </a:prstGeom>
          <a:noFill/>
        </p:spPr>
        <p:txBody>
          <a:bodyPr wrap="none" rtlCol="0">
            <a:spAutoFit/>
          </a:bodyPr>
          <a:lstStyle/>
          <a:p>
            <a:r>
              <a:rPr lang="de-DE" dirty="0" smtClean="0"/>
              <a:t>B</a:t>
            </a:r>
            <a:endParaRPr lang="de-DE" dirty="0"/>
          </a:p>
        </p:txBody>
      </p:sp>
      <p:sp>
        <p:nvSpPr>
          <p:cNvPr id="19" name="Textfeld 18"/>
          <p:cNvSpPr txBox="1"/>
          <p:nvPr/>
        </p:nvSpPr>
        <p:spPr>
          <a:xfrm>
            <a:off x="8754038" y="6094856"/>
            <a:ext cx="425116" cy="369332"/>
          </a:xfrm>
          <a:prstGeom prst="rect">
            <a:avLst/>
          </a:prstGeom>
          <a:noFill/>
        </p:spPr>
        <p:txBody>
          <a:bodyPr wrap="none" rtlCol="0">
            <a:spAutoFit/>
          </a:bodyPr>
          <a:lstStyle/>
          <a:p>
            <a:r>
              <a:rPr lang="de-DE" dirty="0" smtClean="0"/>
              <a:t>C1</a:t>
            </a:r>
            <a:endParaRPr lang="de-DE" dirty="0"/>
          </a:p>
        </p:txBody>
      </p:sp>
      <p:sp>
        <p:nvSpPr>
          <p:cNvPr id="20" name="Textfeld 19"/>
          <p:cNvSpPr txBox="1"/>
          <p:nvPr/>
        </p:nvSpPr>
        <p:spPr>
          <a:xfrm>
            <a:off x="9794140" y="6094856"/>
            <a:ext cx="425116" cy="369332"/>
          </a:xfrm>
          <a:prstGeom prst="rect">
            <a:avLst/>
          </a:prstGeom>
          <a:noFill/>
        </p:spPr>
        <p:txBody>
          <a:bodyPr wrap="none" rtlCol="0">
            <a:spAutoFit/>
          </a:bodyPr>
          <a:lstStyle/>
          <a:p>
            <a:r>
              <a:rPr lang="de-DE" dirty="0" smtClean="0"/>
              <a:t>C2</a:t>
            </a:r>
            <a:endParaRPr lang="de-DE" dirty="0"/>
          </a:p>
        </p:txBody>
      </p:sp>
      <p:sp>
        <p:nvSpPr>
          <p:cNvPr id="21" name="Textfeld 20"/>
          <p:cNvSpPr txBox="1"/>
          <p:nvPr/>
        </p:nvSpPr>
        <p:spPr>
          <a:xfrm>
            <a:off x="6295160" y="4025254"/>
            <a:ext cx="425116" cy="369332"/>
          </a:xfrm>
          <a:prstGeom prst="rect">
            <a:avLst/>
          </a:prstGeom>
          <a:noFill/>
        </p:spPr>
        <p:txBody>
          <a:bodyPr wrap="none" rtlCol="0">
            <a:spAutoFit/>
          </a:bodyPr>
          <a:lstStyle/>
          <a:p>
            <a:r>
              <a:rPr lang="de-DE" dirty="0" smtClean="0"/>
              <a:t>C2</a:t>
            </a:r>
            <a:endParaRPr lang="de-DE" dirty="0"/>
          </a:p>
        </p:txBody>
      </p:sp>
      <p:sp>
        <p:nvSpPr>
          <p:cNvPr id="22" name="Textfeld 21"/>
          <p:cNvSpPr txBox="1"/>
          <p:nvPr/>
        </p:nvSpPr>
        <p:spPr>
          <a:xfrm>
            <a:off x="7431334" y="3319238"/>
            <a:ext cx="425116" cy="369332"/>
          </a:xfrm>
          <a:prstGeom prst="rect">
            <a:avLst/>
          </a:prstGeom>
          <a:noFill/>
        </p:spPr>
        <p:txBody>
          <a:bodyPr wrap="none" rtlCol="0">
            <a:spAutoFit/>
          </a:bodyPr>
          <a:lstStyle/>
          <a:p>
            <a:r>
              <a:rPr lang="de-DE" dirty="0" smtClean="0"/>
              <a:t>C2</a:t>
            </a:r>
            <a:endParaRPr lang="de-DE" dirty="0"/>
          </a:p>
        </p:txBody>
      </p:sp>
      <p:sp>
        <p:nvSpPr>
          <p:cNvPr id="23" name="Textfeld 22"/>
          <p:cNvSpPr txBox="1"/>
          <p:nvPr/>
        </p:nvSpPr>
        <p:spPr>
          <a:xfrm>
            <a:off x="8003108" y="4025254"/>
            <a:ext cx="425116" cy="369332"/>
          </a:xfrm>
          <a:prstGeom prst="rect">
            <a:avLst/>
          </a:prstGeom>
          <a:noFill/>
        </p:spPr>
        <p:txBody>
          <a:bodyPr wrap="none" rtlCol="0">
            <a:spAutoFit/>
          </a:bodyPr>
          <a:lstStyle/>
          <a:p>
            <a:r>
              <a:rPr lang="de-DE" dirty="0" smtClean="0"/>
              <a:t>C1</a:t>
            </a:r>
            <a:endParaRPr lang="de-DE" dirty="0"/>
          </a:p>
        </p:txBody>
      </p:sp>
      <p:sp>
        <p:nvSpPr>
          <p:cNvPr id="24" name="Textfeld 23"/>
          <p:cNvSpPr txBox="1"/>
          <p:nvPr/>
        </p:nvSpPr>
        <p:spPr>
          <a:xfrm>
            <a:off x="3083928" y="4025254"/>
            <a:ext cx="425116" cy="369332"/>
          </a:xfrm>
          <a:prstGeom prst="rect">
            <a:avLst/>
          </a:prstGeom>
          <a:noFill/>
        </p:spPr>
        <p:txBody>
          <a:bodyPr wrap="none" rtlCol="0">
            <a:spAutoFit/>
          </a:bodyPr>
          <a:lstStyle/>
          <a:p>
            <a:r>
              <a:rPr lang="de-DE" dirty="0" smtClean="0"/>
              <a:t>C1</a:t>
            </a:r>
            <a:endParaRPr lang="de-DE" dirty="0"/>
          </a:p>
        </p:txBody>
      </p:sp>
      <p:sp>
        <p:nvSpPr>
          <p:cNvPr id="25" name="Textfeld 24"/>
          <p:cNvSpPr txBox="1"/>
          <p:nvPr/>
        </p:nvSpPr>
        <p:spPr>
          <a:xfrm>
            <a:off x="3136955" y="3571460"/>
            <a:ext cx="425116" cy="369332"/>
          </a:xfrm>
          <a:prstGeom prst="rect">
            <a:avLst/>
          </a:prstGeom>
          <a:noFill/>
        </p:spPr>
        <p:txBody>
          <a:bodyPr wrap="none" rtlCol="0">
            <a:spAutoFit/>
          </a:bodyPr>
          <a:lstStyle/>
          <a:p>
            <a:r>
              <a:rPr lang="de-DE" dirty="0" smtClean="0"/>
              <a:t>C2</a:t>
            </a:r>
            <a:endParaRPr lang="de-DE" dirty="0"/>
          </a:p>
        </p:txBody>
      </p:sp>
      <p:sp>
        <p:nvSpPr>
          <p:cNvPr id="26" name="Textfeld 25"/>
          <p:cNvSpPr txBox="1"/>
          <p:nvPr/>
        </p:nvSpPr>
        <p:spPr>
          <a:xfrm>
            <a:off x="3825866" y="3218454"/>
            <a:ext cx="309700" cy="369332"/>
          </a:xfrm>
          <a:prstGeom prst="rect">
            <a:avLst/>
          </a:prstGeom>
          <a:noFill/>
        </p:spPr>
        <p:txBody>
          <a:bodyPr wrap="none" rtlCol="0">
            <a:spAutoFit/>
          </a:bodyPr>
          <a:lstStyle/>
          <a:p>
            <a:r>
              <a:rPr lang="de-DE" dirty="0" smtClean="0"/>
              <a:t>B</a:t>
            </a:r>
            <a:endParaRPr lang="de-DE" dirty="0"/>
          </a:p>
        </p:txBody>
      </p:sp>
      <p:sp>
        <p:nvSpPr>
          <p:cNvPr id="27" name="Textfeld 26"/>
          <p:cNvSpPr txBox="1"/>
          <p:nvPr/>
        </p:nvSpPr>
        <p:spPr>
          <a:xfrm>
            <a:off x="5628600" y="3307231"/>
            <a:ext cx="309700" cy="369332"/>
          </a:xfrm>
          <a:prstGeom prst="rect">
            <a:avLst/>
          </a:prstGeom>
          <a:noFill/>
        </p:spPr>
        <p:txBody>
          <a:bodyPr wrap="none" rtlCol="0">
            <a:spAutoFit/>
          </a:bodyPr>
          <a:lstStyle/>
          <a:p>
            <a:r>
              <a:rPr lang="de-DE" dirty="0" smtClean="0"/>
              <a:t>B</a:t>
            </a:r>
            <a:endParaRPr lang="de-DE" dirty="0"/>
          </a:p>
        </p:txBody>
      </p:sp>
      <p:sp>
        <p:nvSpPr>
          <p:cNvPr id="28" name="Textfeld 27"/>
          <p:cNvSpPr txBox="1"/>
          <p:nvPr/>
        </p:nvSpPr>
        <p:spPr>
          <a:xfrm>
            <a:off x="8210776" y="3431546"/>
            <a:ext cx="309700" cy="369332"/>
          </a:xfrm>
          <a:prstGeom prst="rect">
            <a:avLst/>
          </a:prstGeom>
          <a:noFill/>
        </p:spPr>
        <p:txBody>
          <a:bodyPr wrap="none" rtlCol="0">
            <a:spAutoFit/>
          </a:bodyPr>
          <a:lstStyle/>
          <a:p>
            <a:r>
              <a:rPr lang="de-DE" dirty="0" smtClean="0"/>
              <a:t>B</a:t>
            </a:r>
            <a:endParaRPr lang="de-DE" dirty="0"/>
          </a:p>
        </p:txBody>
      </p:sp>
      <p:sp>
        <p:nvSpPr>
          <p:cNvPr id="29" name="Textfeld 28"/>
          <p:cNvSpPr txBox="1"/>
          <p:nvPr/>
        </p:nvSpPr>
        <p:spPr>
          <a:xfrm>
            <a:off x="8873972" y="3244334"/>
            <a:ext cx="317716" cy="369332"/>
          </a:xfrm>
          <a:prstGeom prst="rect">
            <a:avLst/>
          </a:prstGeom>
          <a:noFill/>
        </p:spPr>
        <p:txBody>
          <a:bodyPr wrap="none" rtlCol="0">
            <a:spAutoFit/>
          </a:bodyPr>
          <a:lstStyle/>
          <a:p>
            <a:r>
              <a:rPr lang="de-DE" dirty="0" smtClean="0"/>
              <a:t>A</a:t>
            </a:r>
            <a:endParaRPr lang="de-DE" dirty="0"/>
          </a:p>
        </p:txBody>
      </p:sp>
      <p:sp>
        <p:nvSpPr>
          <p:cNvPr id="30" name="Textfeld 29"/>
          <p:cNvSpPr txBox="1"/>
          <p:nvPr/>
        </p:nvSpPr>
        <p:spPr>
          <a:xfrm>
            <a:off x="6831637" y="3319238"/>
            <a:ext cx="425116" cy="369332"/>
          </a:xfrm>
          <a:prstGeom prst="rect">
            <a:avLst/>
          </a:prstGeom>
          <a:noFill/>
        </p:spPr>
        <p:txBody>
          <a:bodyPr wrap="none" rtlCol="0">
            <a:spAutoFit/>
          </a:bodyPr>
          <a:lstStyle/>
          <a:p>
            <a:r>
              <a:rPr lang="de-DE" dirty="0" smtClean="0"/>
              <a:t>C1</a:t>
            </a:r>
            <a:endParaRPr lang="de-DE" dirty="0"/>
          </a:p>
        </p:txBody>
      </p:sp>
      <p:sp>
        <p:nvSpPr>
          <p:cNvPr id="31" name="Textfeld 30"/>
          <p:cNvSpPr txBox="1"/>
          <p:nvPr/>
        </p:nvSpPr>
        <p:spPr>
          <a:xfrm>
            <a:off x="7165785" y="2978835"/>
            <a:ext cx="327334" cy="369332"/>
          </a:xfrm>
          <a:prstGeom prst="rect">
            <a:avLst/>
          </a:prstGeom>
          <a:noFill/>
        </p:spPr>
        <p:txBody>
          <a:bodyPr wrap="none" rtlCol="0">
            <a:spAutoFit/>
          </a:bodyPr>
          <a:lstStyle/>
          <a:p>
            <a:r>
              <a:rPr lang="de-DE" dirty="0" smtClean="0"/>
              <a:t>D</a:t>
            </a:r>
            <a:endParaRPr lang="de-DE" dirty="0"/>
          </a:p>
        </p:txBody>
      </p:sp>
      <p:sp>
        <p:nvSpPr>
          <p:cNvPr id="32" name="Textfeld 31"/>
          <p:cNvSpPr txBox="1"/>
          <p:nvPr/>
        </p:nvSpPr>
        <p:spPr>
          <a:xfrm>
            <a:off x="2190766" y="3585067"/>
            <a:ext cx="425116" cy="369332"/>
          </a:xfrm>
          <a:prstGeom prst="rect">
            <a:avLst/>
          </a:prstGeom>
          <a:noFill/>
        </p:spPr>
        <p:txBody>
          <a:bodyPr wrap="none" rtlCol="0">
            <a:spAutoFit/>
          </a:bodyPr>
          <a:lstStyle/>
          <a:p>
            <a:r>
              <a:rPr lang="de-DE" dirty="0" smtClean="0"/>
              <a:t>C1</a:t>
            </a:r>
            <a:endParaRPr lang="de-DE" dirty="0"/>
          </a:p>
        </p:txBody>
      </p:sp>
      <p:sp>
        <p:nvSpPr>
          <p:cNvPr id="33" name="Textfeld 32"/>
          <p:cNvSpPr txBox="1"/>
          <p:nvPr/>
        </p:nvSpPr>
        <p:spPr>
          <a:xfrm>
            <a:off x="2982380" y="2644634"/>
            <a:ext cx="327334" cy="369332"/>
          </a:xfrm>
          <a:prstGeom prst="rect">
            <a:avLst/>
          </a:prstGeom>
          <a:noFill/>
        </p:spPr>
        <p:txBody>
          <a:bodyPr wrap="none" rtlCol="0">
            <a:spAutoFit/>
          </a:bodyPr>
          <a:lstStyle/>
          <a:p>
            <a:r>
              <a:rPr lang="de-DE" dirty="0" smtClean="0"/>
              <a:t>D</a:t>
            </a:r>
            <a:endParaRPr lang="de-DE" dirty="0"/>
          </a:p>
        </p:txBody>
      </p:sp>
      <p:cxnSp>
        <p:nvCxnSpPr>
          <p:cNvPr id="34" name="Gerader Verbinder 33"/>
          <p:cNvCxnSpPr/>
          <p:nvPr/>
        </p:nvCxnSpPr>
        <p:spPr>
          <a:xfrm>
            <a:off x="6419461" y="2992691"/>
            <a:ext cx="1688841"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flipV="1">
            <a:off x="7431334" y="2978834"/>
            <a:ext cx="676968" cy="132257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a:off x="6419461" y="2978834"/>
            <a:ext cx="1026474" cy="130168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a:xfrm>
            <a:off x="2601571" y="2992691"/>
            <a:ext cx="36735" cy="125687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a:xfrm>
            <a:off x="2601571" y="3013966"/>
            <a:ext cx="992917" cy="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47"/>
          <p:cNvCxnSpPr/>
          <p:nvPr/>
        </p:nvCxnSpPr>
        <p:spPr>
          <a:xfrm flipV="1">
            <a:off x="2615882" y="3029442"/>
            <a:ext cx="946189" cy="122012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r Verbinder 52"/>
          <p:cNvCxnSpPr/>
          <p:nvPr/>
        </p:nvCxnSpPr>
        <p:spPr>
          <a:xfrm>
            <a:off x="5880411" y="1091077"/>
            <a:ext cx="1333189"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p:cNvCxnSpPr/>
          <p:nvPr/>
        </p:nvCxnSpPr>
        <p:spPr>
          <a:xfrm>
            <a:off x="5896072" y="1091077"/>
            <a:ext cx="1055061" cy="54299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p:cNvCxnSpPr/>
          <p:nvPr/>
        </p:nvCxnSpPr>
        <p:spPr>
          <a:xfrm flipH="1">
            <a:off x="6913034" y="1091077"/>
            <a:ext cx="283472" cy="54299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p:cNvCxnSpPr/>
          <p:nvPr/>
        </p:nvCxnSpPr>
        <p:spPr>
          <a:xfrm flipV="1">
            <a:off x="4694767" y="1091077"/>
            <a:ext cx="694608" cy="112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r Verbinder 65"/>
          <p:cNvCxnSpPr/>
          <p:nvPr/>
        </p:nvCxnSpPr>
        <p:spPr>
          <a:xfrm flipH="1">
            <a:off x="4193274" y="1083084"/>
            <a:ext cx="501493" cy="45361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r Verbinder 67"/>
          <p:cNvCxnSpPr/>
          <p:nvPr/>
        </p:nvCxnSpPr>
        <p:spPr>
          <a:xfrm flipH="1">
            <a:off x="4229100" y="1100193"/>
            <a:ext cx="1104590" cy="42014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feld 70"/>
          <p:cNvSpPr txBox="1"/>
          <p:nvPr/>
        </p:nvSpPr>
        <p:spPr>
          <a:xfrm>
            <a:off x="2362913" y="179696"/>
            <a:ext cx="5438540" cy="369332"/>
          </a:xfrm>
          <a:prstGeom prst="rect">
            <a:avLst/>
          </a:prstGeom>
          <a:noFill/>
        </p:spPr>
        <p:txBody>
          <a:bodyPr wrap="none" rtlCol="0">
            <a:spAutoFit/>
          </a:bodyPr>
          <a:lstStyle/>
          <a:p>
            <a:r>
              <a:rPr lang="de-DE" dirty="0" smtClean="0"/>
              <a:t>Mögliche Fensterpositionen auf der Ebene des 2. Ringes</a:t>
            </a:r>
            <a:endParaRPr lang="de-DE" dirty="0"/>
          </a:p>
        </p:txBody>
      </p:sp>
      <p:sp>
        <p:nvSpPr>
          <p:cNvPr id="47" name="Textfeld 46"/>
          <p:cNvSpPr txBox="1"/>
          <p:nvPr/>
        </p:nvSpPr>
        <p:spPr>
          <a:xfrm>
            <a:off x="5745013" y="1558328"/>
            <a:ext cx="425116" cy="369332"/>
          </a:xfrm>
          <a:prstGeom prst="rect">
            <a:avLst/>
          </a:prstGeom>
          <a:noFill/>
        </p:spPr>
        <p:txBody>
          <a:bodyPr wrap="none" rtlCol="0">
            <a:spAutoFit/>
          </a:bodyPr>
          <a:lstStyle/>
          <a:p>
            <a:r>
              <a:rPr lang="de-DE" dirty="0" smtClean="0"/>
              <a:t>C1</a:t>
            </a:r>
            <a:endParaRPr lang="de-DE" dirty="0"/>
          </a:p>
        </p:txBody>
      </p:sp>
      <p:sp>
        <p:nvSpPr>
          <p:cNvPr id="49" name="Textfeld 48"/>
          <p:cNvSpPr txBox="1"/>
          <p:nvPr/>
        </p:nvSpPr>
        <p:spPr>
          <a:xfrm>
            <a:off x="7139879" y="2235116"/>
            <a:ext cx="425116" cy="369332"/>
          </a:xfrm>
          <a:prstGeom prst="rect">
            <a:avLst/>
          </a:prstGeom>
          <a:noFill/>
        </p:spPr>
        <p:txBody>
          <a:bodyPr wrap="none" rtlCol="0">
            <a:spAutoFit/>
          </a:bodyPr>
          <a:lstStyle/>
          <a:p>
            <a:r>
              <a:rPr lang="de-DE" dirty="0" smtClean="0"/>
              <a:t>C1</a:t>
            </a:r>
            <a:endParaRPr lang="de-DE" dirty="0"/>
          </a:p>
        </p:txBody>
      </p:sp>
      <p:sp>
        <p:nvSpPr>
          <p:cNvPr id="50" name="Textfeld 49"/>
          <p:cNvSpPr txBox="1"/>
          <p:nvPr/>
        </p:nvSpPr>
        <p:spPr>
          <a:xfrm>
            <a:off x="7098143" y="1243342"/>
            <a:ext cx="425116" cy="369332"/>
          </a:xfrm>
          <a:prstGeom prst="rect">
            <a:avLst/>
          </a:prstGeom>
          <a:noFill/>
        </p:spPr>
        <p:txBody>
          <a:bodyPr wrap="none" rtlCol="0">
            <a:spAutoFit/>
          </a:bodyPr>
          <a:lstStyle/>
          <a:p>
            <a:r>
              <a:rPr lang="de-DE" dirty="0" smtClean="0"/>
              <a:t>C1</a:t>
            </a:r>
            <a:endParaRPr lang="de-DE" dirty="0"/>
          </a:p>
        </p:txBody>
      </p:sp>
      <p:sp>
        <p:nvSpPr>
          <p:cNvPr id="51" name="Textfeld 50"/>
          <p:cNvSpPr txBox="1"/>
          <p:nvPr/>
        </p:nvSpPr>
        <p:spPr>
          <a:xfrm>
            <a:off x="6284790" y="2066513"/>
            <a:ext cx="425116" cy="369332"/>
          </a:xfrm>
          <a:prstGeom prst="rect">
            <a:avLst/>
          </a:prstGeom>
          <a:noFill/>
        </p:spPr>
        <p:txBody>
          <a:bodyPr wrap="none" rtlCol="0">
            <a:spAutoFit/>
          </a:bodyPr>
          <a:lstStyle/>
          <a:p>
            <a:r>
              <a:rPr lang="de-DE" dirty="0" smtClean="0"/>
              <a:t>C2</a:t>
            </a:r>
            <a:endParaRPr lang="de-DE" dirty="0"/>
          </a:p>
        </p:txBody>
      </p:sp>
      <p:sp>
        <p:nvSpPr>
          <p:cNvPr id="52" name="Textfeld 51"/>
          <p:cNvSpPr txBox="1"/>
          <p:nvPr/>
        </p:nvSpPr>
        <p:spPr>
          <a:xfrm>
            <a:off x="7697390" y="1912343"/>
            <a:ext cx="425116" cy="369332"/>
          </a:xfrm>
          <a:prstGeom prst="rect">
            <a:avLst/>
          </a:prstGeom>
          <a:noFill/>
        </p:spPr>
        <p:txBody>
          <a:bodyPr wrap="none" rtlCol="0">
            <a:spAutoFit/>
          </a:bodyPr>
          <a:lstStyle/>
          <a:p>
            <a:r>
              <a:rPr lang="de-DE" dirty="0" smtClean="0"/>
              <a:t>C2</a:t>
            </a:r>
            <a:endParaRPr lang="de-DE" dirty="0"/>
          </a:p>
        </p:txBody>
      </p:sp>
      <p:sp>
        <p:nvSpPr>
          <p:cNvPr id="54" name="Textfeld 53"/>
          <p:cNvSpPr txBox="1"/>
          <p:nvPr/>
        </p:nvSpPr>
        <p:spPr>
          <a:xfrm>
            <a:off x="6292268" y="1090517"/>
            <a:ext cx="425116" cy="369332"/>
          </a:xfrm>
          <a:prstGeom prst="rect">
            <a:avLst/>
          </a:prstGeom>
          <a:noFill/>
        </p:spPr>
        <p:txBody>
          <a:bodyPr wrap="none" rtlCol="0">
            <a:spAutoFit/>
          </a:bodyPr>
          <a:lstStyle/>
          <a:p>
            <a:r>
              <a:rPr lang="de-DE" dirty="0" smtClean="0"/>
              <a:t>C2</a:t>
            </a:r>
            <a:endParaRPr lang="de-DE" dirty="0"/>
          </a:p>
        </p:txBody>
      </p:sp>
      <p:sp>
        <p:nvSpPr>
          <p:cNvPr id="56" name="Textfeld 55"/>
          <p:cNvSpPr txBox="1"/>
          <p:nvPr/>
        </p:nvSpPr>
        <p:spPr>
          <a:xfrm>
            <a:off x="10690441" y="580438"/>
            <a:ext cx="1375698" cy="1323439"/>
          </a:xfrm>
          <a:prstGeom prst="rect">
            <a:avLst/>
          </a:prstGeom>
          <a:noFill/>
        </p:spPr>
        <p:txBody>
          <a:bodyPr wrap="none" rtlCol="0">
            <a:spAutoFit/>
          </a:bodyPr>
          <a:lstStyle/>
          <a:p>
            <a:r>
              <a:rPr lang="de-DE" sz="1600" dirty="0" smtClean="0"/>
              <a:t>A = 90,68 cm</a:t>
            </a:r>
          </a:p>
          <a:p>
            <a:r>
              <a:rPr lang="de-DE" sz="1600" dirty="0" smtClean="0"/>
              <a:t>B = 105,13 cm</a:t>
            </a:r>
          </a:p>
          <a:p>
            <a:r>
              <a:rPr lang="de-DE" sz="1600" dirty="0" smtClean="0"/>
              <a:t>C = 115,92 cm</a:t>
            </a:r>
          </a:p>
          <a:p>
            <a:r>
              <a:rPr lang="de-DE" sz="1600" dirty="0" smtClean="0"/>
              <a:t>D = 121,28 cm</a:t>
            </a:r>
          </a:p>
          <a:p>
            <a:r>
              <a:rPr lang="de-DE" sz="1600" dirty="0" smtClean="0"/>
              <a:t>C1 = C2 = C</a:t>
            </a:r>
          </a:p>
        </p:txBody>
      </p:sp>
      <p:sp>
        <p:nvSpPr>
          <p:cNvPr id="57" name="Textfeld 56"/>
          <p:cNvSpPr txBox="1"/>
          <p:nvPr/>
        </p:nvSpPr>
        <p:spPr>
          <a:xfrm>
            <a:off x="4718163" y="3386794"/>
            <a:ext cx="317716" cy="369332"/>
          </a:xfrm>
          <a:prstGeom prst="rect">
            <a:avLst/>
          </a:prstGeom>
          <a:noFill/>
        </p:spPr>
        <p:txBody>
          <a:bodyPr wrap="none" rtlCol="0">
            <a:spAutoFit/>
          </a:bodyPr>
          <a:lstStyle/>
          <a:p>
            <a:r>
              <a:rPr lang="de-DE" dirty="0" smtClean="0"/>
              <a:t>A</a:t>
            </a:r>
            <a:endParaRPr lang="de-DE" dirty="0"/>
          </a:p>
        </p:txBody>
      </p:sp>
      <p:sp>
        <p:nvSpPr>
          <p:cNvPr id="59" name="Textfeld 58"/>
          <p:cNvSpPr txBox="1"/>
          <p:nvPr/>
        </p:nvSpPr>
        <p:spPr>
          <a:xfrm>
            <a:off x="4535909" y="2773991"/>
            <a:ext cx="317716" cy="369332"/>
          </a:xfrm>
          <a:prstGeom prst="rect">
            <a:avLst/>
          </a:prstGeom>
          <a:noFill/>
        </p:spPr>
        <p:txBody>
          <a:bodyPr wrap="none" rtlCol="0">
            <a:spAutoFit/>
          </a:bodyPr>
          <a:lstStyle/>
          <a:p>
            <a:r>
              <a:rPr lang="de-DE" dirty="0" smtClean="0"/>
              <a:t>A</a:t>
            </a:r>
            <a:endParaRPr lang="de-DE" dirty="0"/>
          </a:p>
        </p:txBody>
      </p:sp>
      <p:sp>
        <p:nvSpPr>
          <p:cNvPr id="60" name="Textfeld 59"/>
          <p:cNvSpPr txBox="1"/>
          <p:nvPr/>
        </p:nvSpPr>
        <p:spPr>
          <a:xfrm>
            <a:off x="5034628" y="2830214"/>
            <a:ext cx="317716" cy="369332"/>
          </a:xfrm>
          <a:prstGeom prst="rect">
            <a:avLst/>
          </a:prstGeom>
          <a:noFill/>
        </p:spPr>
        <p:txBody>
          <a:bodyPr wrap="none" rtlCol="0">
            <a:spAutoFit/>
          </a:bodyPr>
          <a:lstStyle/>
          <a:p>
            <a:r>
              <a:rPr lang="de-DE" dirty="0" smtClean="0"/>
              <a:t>A</a:t>
            </a:r>
            <a:endParaRPr lang="de-DE" dirty="0"/>
          </a:p>
        </p:txBody>
      </p:sp>
      <p:sp>
        <p:nvSpPr>
          <p:cNvPr id="61" name="Textfeld 60"/>
          <p:cNvSpPr txBox="1"/>
          <p:nvPr/>
        </p:nvSpPr>
        <p:spPr>
          <a:xfrm>
            <a:off x="4335102" y="2488700"/>
            <a:ext cx="309700" cy="369332"/>
          </a:xfrm>
          <a:prstGeom prst="rect">
            <a:avLst/>
          </a:prstGeom>
          <a:noFill/>
        </p:spPr>
        <p:txBody>
          <a:bodyPr wrap="none" rtlCol="0">
            <a:spAutoFit/>
          </a:bodyPr>
          <a:lstStyle/>
          <a:p>
            <a:r>
              <a:rPr lang="de-DE" dirty="0" smtClean="0"/>
              <a:t>B</a:t>
            </a:r>
            <a:endParaRPr lang="de-DE" dirty="0"/>
          </a:p>
        </p:txBody>
      </p:sp>
      <p:sp>
        <p:nvSpPr>
          <p:cNvPr id="62" name="Textfeld 61"/>
          <p:cNvSpPr txBox="1"/>
          <p:nvPr/>
        </p:nvSpPr>
        <p:spPr>
          <a:xfrm>
            <a:off x="5476959" y="2463127"/>
            <a:ext cx="309700" cy="369332"/>
          </a:xfrm>
          <a:prstGeom prst="rect">
            <a:avLst/>
          </a:prstGeom>
          <a:noFill/>
        </p:spPr>
        <p:txBody>
          <a:bodyPr wrap="none" rtlCol="0">
            <a:spAutoFit/>
          </a:bodyPr>
          <a:lstStyle/>
          <a:p>
            <a:r>
              <a:rPr lang="de-DE" dirty="0" smtClean="0"/>
              <a:t>B</a:t>
            </a:r>
            <a:endParaRPr lang="de-DE" dirty="0"/>
          </a:p>
        </p:txBody>
      </p:sp>
      <p:sp>
        <p:nvSpPr>
          <p:cNvPr id="64" name="Textfeld 63"/>
          <p:cNvSpPr txBox="1"/>
          <p:nvPr/>
        </p:nvSpPr>
        <p:spPr>
          <a:xfrm>
            <a:off x="3788729" y="2261183"/>
            <a:ext cx="425116" cy="369332"/>
          </a:xfrm>
          <a:prstGeom prst="rect">
            <a:avLst/>
          </a:prstGeom>
          <a:noFill/>
        </p:spPr>
        <p:txBody>
          <a:bodyPr wrap="none" rtlCol="0">
            <a:spAutoFit/>
          </a:bodyPr>
          <a:lstStyle/>
          <a:p>
            <a:r>
              <a:rPr lang="de-DE" dirty="0" smtClean="0"/>
              <a:t>C1</a:t>
            </a:r>
            <a:endParaRPr lang="de-DE" dirty="0"/>
          </a:p>
        </p:txBody>
      </p:sp>
      <p:sp>
        <p:nvSpPr>
          <p:cNvPr id="65" name="Textfeld 64"/>
          <p:cNvSpPr txBox="1"/>
          <p:nvPr/>
        </p:nvSpPr>
        <p:spPr>
          <a:xfrm>
            <a:off x="4208640" y="1855297"/>
            <a:ext cx="425116" cy="369332"/>
          </a:xfrm>
          <a:prstGeom prst="rect">
            <a:avLst/>
          </a:prstGeom>
          <a:noFill/>
        </p:spPr>
        <p:txBody>
          <a:bodyPr wrap="none" rtlCol="0">
            <a:spAutoFit/>
          </a:bodyPr>
          <a:lstStyle/>
          <a:p>
            <a:r>
              <a:rPr lang="de-DE" dirty="0" smtClean="0"/>
              <a:t>C2</a:t>
            </a:r>
            <a:endParaRPr lang="de-DE" dirty="0"/>
          </a:p>
        </p:txBody>
      </p:sp>
      <p:sp>
        <p:nvSpPr>
          <p:cNvPr id="67" name="Textfeld 66"/>
          <p:cNvSpPr txBox="1"/>
          <p:nvPr/>
        </p:nvSpPr>
        <p:spPr>
          <a:xfrm>
            <a:off x="4557990" y="1392943"/>
            <a:ext cx="425116" cy="369332"/>
          </a:xfrm>
          <a:prstGeom prst="rect">
            <a:avLst/>
          </a:prstGeom>
          <a:noFill/>
        </p:spPr>
        <p:txBody>
          <a:bodyPr wrap="none" rtlCol="0">
            <a:spAutoFit/>
          </a:bodyPr>
          <a:lstStyle/>
          <a:p>
            <a:r>
              <a:rPr lang="de-DE" dirty="0" smtClean="0"/>
              <a:t>C1</a:t>
            </a:r>
            <a:endParaRPr lang="de-DE" dirty="0"/>
          </a:p>
        </p:txBody>
      </p:sp>
      <p:sp>
        <p:nvSpPr>
          <p:cNvPr id="69" name="Textfeld 68"/>
          <p:cNvSpPr txBox="1"/>
          <p:nvPr/>
        </p:nvSpPr>
        <p:spPr>
          <a:xfrm>
            <a:off x="8399867" y="2419782"/>
            <a:ext cx="309700" cy="369332"/>
          </a:xfrm>
          <a:prstGeom prst="rect">
            <a:avLst/>
          </a:prstGeom>
          <a:noFill/>
        </p:spPr>
        <p:txBody>
          <a:bodyPr wrap="none" rtlCol="0">
            <a:spAutoFit/>
          </a:bodyPr>
          <a:lstStyle/>
          <a:p>
            <a:r>
              <a:rPr lang="de-DE" dirty="0" smtClean="0"/>
              <a:t>B</a:t>
            </a:r>
            <a:endParaRPr lang="de-DE" dirty="0"/>
          </a:p>
        </p:txBody>
      </p:sp>
      <p:sp>
        <p:nvSpPr>
          <p:cNvPr id="70" name="Textfeld 69"/>
          <p:cNvSpPr txBox="1"/>
          <p:nvPr/>
        </p:nvSpPr>
        <p:spPr>
          <a:xfrm>
            <a:off x="5104950" y="1352123"/>
            <a:ext cx="327334" cy="369332"/>
          </a:xfrm>
          <a:prstGeom prst="rect">
            <a:avLst/>
          </a:prstGeom>
          <a:noFill/>
        </p:spPr>
        <p:txBody>
          <a:bodyPr wrap="none" rtlCol="0">
            <a:spAutoFit/>
          </a:bodyPr>
          <a:lstStyle/>
          <a:p>
            <a:r>
              <a:rPr lang="de-DE" dirty="0" smtClean="0"/>
              <a:t>D</a:t>
            </a:r>
            <a:endParaRPr lang="de-DE" dirty="0"/>
          </a:p>
        </p:txBody>
      </p:sp>
      <p:sp>
        <p:nvSpPr>
          <p:cNvPr id="72" name="Textfeld 71"/>
          <p:cNvSpPr txBox="1"/>
          <p:nvPr/>
        </p:nvSpPr>
        <p:spPr>
          <a:xfrm>
            <a:off x="7643892" y="1458549"/>
            <a:ext cx="327334" cy="369332"/>
          </a:xfrm>
          <a:prstGeom prst="rect">
            <a:avLst/>
          </a:prstGeom>
          <a:noFill/>
        </p:spPr>
        <p:txBody>
          <a:bodyPr wrap="none" rtlCol="0">
            <a:spAutoFit/>
          </a:bodyPr>
          <a:lstStyle/>
          <a:p>
            <a:r>
              <a:rPr lang="de-DE" dirty="0" smtClean="0"/>
              <a:t>D</a:t>
            </a:r>
            <a:endParaRPr lang="de-DE" dirty="0"/>
          </a:p>
        </p:txBody>
      </p:sp>
      <p:sp>
        <p:nvSpPr>
          <p:cNvPr id="73" name="Textfeld 72"/>
          <p:cNvSpPr txBox="1"/>
          <p:nvPr/>
        </p:nvSpPr>
        <p:spPr>
          <a:xfrm>
            <a:off x="8784316" y="2790540"/>
            <a:ext cx="317716" cy="369332"/>
          </a:xfrm>
          <a:prstGeom prst="rect">
            <a:avLst/>
          </a:prstGeom>
          <a:noFill/>
        </p:spPr>
        <p:txBody>
          <a:bodyPr wrap="none" rtlCol="0">
            <a:spAutoFit/>
          </a:bodyPr>
          <a:lstStyle/>
          <a:p>
            <a:r>
              <a:rPr lang="de-DE" dirty="0" smtClean="0"/>
              <a:t>A</a:t>
            </a:r>
            <a:endParaRPr lang="de-DE" dirty="0"/>
          </a:p>
        </p:txBody>
      </p:sp>
      <p:sp>
        <p:nvSpPr>
          <p:cNvPr id="74" name="Textfeld 73"/>
          <p:cNvSpPr txBox="1"/>
          <p:nvPr/>
        </p:nvSpPr>
        <p:spPr>
          <a:xfrm>
            <a:off x="9240641" y="2843943"/>
            <a:ext cx="317716" cy="369332"/>
          </a:xfrm>
          <a:prstGeom prst="rect">
            <a:avLst/>
          </a:prstGeom>
          <a:noFill/>
        </p:spPr>
        <p:txBody>
          <a:bodyPr wrap="none" rtlCol="0">
            <a:spAutoFit/>
          </a:bodyPr>
          <a:lstStyle/>
          <a:p>
            <a:r>
              <a:rPr lang="de-DE" dirty="0" smtClean="0"/>
              <a:t>A</a:t>
            </a:r>
            <a:endParaRPr lang="de-DE" dirty="0"/>
          </a:p>
        </p:txBody>
      </p:sp>
      <p:sp>
        <p:nvSpPr>
          <p:cNvPr id="75" name="Textfeld 74"/>
          <p:cNvSpPr txBox="1"/>
          <p:nvPr/>
        </p:nvSpPr>
        <p:spPr>
          <a:xfrm>
            <a:off x="9237422" y="3571460"/>
            <a:ext cx="317716" cy="369332"/>
          </a:xfrm>
          <a:prstGeom prst="rect">
            <a:avLst/>
          </a:prstGeom>
          <a:noFill/>
        </p:spPr>
        <p:txBody>
          <a:bodyPr wrap="none" rtlCol="0">
            <a:spAutoFit/>
          </a:bodyPr>
          <a:lstStyle/>
          <a:p>
            <a:r>
              <a:rPr lang="de-DE" dirty="0" smtClean="0"/>
              <a:t>A</a:t>
            </a:r>
            <a:endParaRPr lang="de-DE" dirty="0"/>
          </a:p>
        </p:txBody>
      </p:sp>
    </p:spTree>
    <p:extLst>
      <p:ext uri="{BB962C8B-B14F-4D97-AF65-F5344CB8AC3E}">
        <p14:creationId xmlns:p14="http://schemas.microsoft.com/office/powerpoint/2010/main" val="1964903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960" y="681990"/>
            <a:ext cx="9022080" cy="5494020"/>
          </a:xfrm>
          <a:prstGeom prst="rect">
            <a:avLst/>
          </a:prstGeom>
        </p:spPr>
      </p:pic>
      <p:sp>
        <p:nvSpPr>
          <p:cNvPr id="6" name="Rechteck 5"/>
          <p:cNvSpPr/>
          <p:nvPr/>
        </p:nvSpPr>
        <p:spPr>
          <a:xfrm>
            <a:off x="5209952" y="3009014"/>
            <a:ext cx="1796903" cy="3072809"/>
          </a:xfrm>
          <a:prstGeom prst="rect">
            <a:avLst/>
          </a:prstGeom>
          <a:solidFill>
            <a:schemeClr val="accent2">
              <a:lumMod val="60000"/>
              <a:lumOff val="40000"/>
              <a:alpha val="8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Tür</a:t>
            </a:r>
            <a:endParaRPr lang="de-DE" dirty="0">
              <a:solidFill>
                <a:schemeClr val="tx1"/>
              </a:solidFill>
            </a:endParaRPr>
          </a:p>
        </p:txBody>
      </p:sp>
      <p:sp>
        <p:nvSpPr>
          <p:cNvPr id="7" name="Textfeld 6"/>
          <p:cNvSpPr txBox="1"/>
          <p:nvPr/>
        </p:nvSpPr>
        <p:spPr>
          <a:xfrm>
            <a:off x="4210493" y="6081823"/>
            <a:ext cx="425116" cy="369332"/>
          </a:xfrm>
          <a:prstGeom prst="rect">
            <a:avLst/>
          </a:prstGeom>
          <a:noFill/>
        </p:spPr>
        <p:txBody>
          <a:bodyPr wrap="none" rtlCol="0">
            <a:spAutoFit/>
          </a:bodyPr>
          <a:lstStyle/>
          <a:p>
            <a:r>
              <a:rPr lang="de-DE" dirty="0" smtClean="0"/>
              <a:t>C2</a:t>
            </a:r>
            <a:endParaRPr lang="de-DE" dirty="0"/>
          </a:p>
        </p:txBody>
      </p:sp>
      <p:sp>
        <p:nvSpPr>
          <p:cNvPr id="8" name="Textfeld 7"/>
          <p:cNvSpPr txBox="1"/>
          <p:nvPr/>
        </p:nvSpPr>
        <p:spPr>
          <a:xfrm>
            <a:off x="7744046" y="6081823"/>
            <a:ext cx="425116" cy="369332"/>
          </a:xfrm>
          <a:prstGeom prst="rect">
            <a:avLst/>
          </a:prstGeom>
          <a:noFill/>
        </p:spPr>
        <p:txBody>
          <a:bodyPr wrap="none" rtlCol="0">
            <a:spAutoFit/>
          </a:bodyPr>
          <a:lstStyle/>
          <a:p>
            <a:r>
              <a:rPr lang="de-DE" dirty="0" smtClean="0"/>
              <a:t>C1</a:t>
            </a:r>
            <a:endParaRPr lang="de-DE" dirty="0"/>
          </a:p>
        </p:txBody>
      </p:sp>
      <p:sp>
        <p:nvSpPr>
          <p:cNvPr id="9" name="Textfeld 8"/>
          <p:cNvSpPr txBox="1"/>
          <p:nvPr/>
        </p:nvSpPr>
        <p:spPr>
          <a:xfrm>
            <a:off x="9175543" y="6081823"/>
            <a:ext cx="425116" cy="369332"/>
          </a:xfrm>
          <a:prstGeom prst="rect">
            <a:avLst/>
          </a:prstGeom>
          <a:noFill/>
        </p:spPr>
        <p:txBody>
          <a:bodyPr wrap="none" rtlCol="0">
            <a:spAutoFit/>
          </a:bodyPr>
          <a:lstStyle/>
          <a:p>
            <a:r>
              <a:rPr lang="de-DE" dirty="0" smtClean="0"/>
              <a:t>C2</a:t>
            </a:r>
            <a:endParaRPr lang="de-DE" dirty="0"/>
          </a:p>
        </p:txBody>
      </p:sp>
      <p:sp>
        <p:nvSpPr>
          <p:cNvPr id="10" name="Textfeld 9"/>
          <p:cNvSpPr txBox="1"/>
          <p:nvPr/>
        </p:nvSpPr>
        <p:spPr>
          <a:xfrm>
            <a:off x="10115292" y="6081823"/>
            <a:ext cx="309700" cy="369332"/>
          </a:xfrm>
          <a:prstGeom prst="rect">
            <a:avLst/>
          </a:prstGeom>
          <a:noFill/>
        </p:spPr>
        <p:txBody>
          <a:bodyPr wrap="none" rtlCol="0">
            <a:spAutoFit/>
          </a:bodyPr>
          <a:lstStyle/>
          <a:p>
            <a:r>
              <a:rPr lang="de-DE" dirty="0" smtClean="0"/>
              <a:t>B</a:t>
            </a:r>
            <a:endParaRPr lang="de-DE" dirty="0"/>
          </a:p>
        </p:txBody>
      </p:sp>
      <p:sp>
        <p:nvSpPr>
          <p:cNvPr id="11" name="Textfeld 10"/>
          <p:cNvSpPr txBox="1"/>
          <p:nvPr/>
        </p:nvSpPr>
        <p:spPr>
          <a:xfrm>
            <a:off x="1807533" y="6081823"/>
            <a:ext cx="309700" cy="369332"/>
          </a:xfrm>
          <a:prstGeom prst="rect">
            <a:avLst/>
          </a:prstGeom>
          <a:noFill/>
        </p:spPr>
        <p:txBody>
          <a:bodyPr wrap="none" rtlCol="0">
            <a:spAutoFit/>
          </a:bodyPr>
          <a:lstStyle/>
          <a:p>
            <a:r>
              <a:rPr lang="de-DE" dirty="0" smtClean="0"/>
              <a:t>B</a:t>
            </a:r>
            <a:endParaRPr lang="de-DE" dirty="0"/>
          </a:p>
        </p:txBody>
      </p:sp>
      <p:sp>
        <p:nvSpPr>
          <p:cNvPr id="12" name="Textfeld 11"/>
          <p:cNvSpPr txBox="1"/>
          <p:nvPr/>
        </p:nvSpPr>
        <p:spPr>
          <a:xfrm>
            <a:off x="2631866" y="6081823"/>
            <a:ext cx="425116" cy="369332"/>
          </a:xfrm>
          <a:prstGeom prst="rect">
            <a:avLst/>
          </a:prstGeom>
          <a:noFill/>
        </p:spPr>
        <p:txBody>
          <a:bodyPr wrap="none" rtlCol="0">
            <a:spAutoFit/>
          </a:bodyPr>
          <a:lstStyle/>
          <a:p>
            <a:r>
              <a:rPr lang="de-DE" dirty="0" smtClean="0"/>
              <a:t>C1</a:t>
            </a:r>
            <a:endParaRPr lang="de-DE" dirty="0"/>
          </a:p>
        </p:txBody>
      </p:sp>
      <p:sp>
        <p:nvSpPr>
          <p:cNvPr id="13" name="Textfeld 12"/>
          <p:cNvSpPr txBox="1"/>
          <p:nvPr/>
        </p:nvSpPr>
        <p:spPr>
          <a:xfrm>
            <a:off x="2680757" y="5055781"/>
            <a:ext cx="327334" cy="369332"/>
          </a:xfrm>
          <a:prstGeom prst="rect">
            <a:avLst/>
          </a:prstGeom>
          <a:noFill/>
        </p:spPr>
        <p:txBody>
          <a:bodyPr wrap="none" rtlCol="0">
            <a:spAutoFit/>
          </a:bodyPr>
          <a:lstStyle/>
          <a:p>
            <a:r>
              <a:rPr lang="de-DE" dirty="0" smtClean="0"/>
              <a:t>D</a:t>
            </a:r>
            <a:endParaRPr lang="de-DE" dirty="0"/>
          </a:p>
        </p:txBody>
      </p:sp>
      <p:sp>
        <p:nvSpPr>
          <p:cNvPr id="14" name="Textfeld 13"/>
          <p:cNvSpPr txBox="1"/>
          <p:nvPr/>
        </p:nvSpPr>
        <p:spPr>
          <a:xfrm>
            <a:off x="9238415" y="5055781"/>
            <a:ext cx="327334" cy="369332"/>
          </a:xfrm>
          <a:prstGeom prst="rect">
            <a:avLst/>
          </a:prstGeom>
          <a:noFill/>
        </p:spPr>
        <p:txBody>
          <a:bodyPr wrap="none" rtlCol="0">
            <a:spAutoFit/>
          </a:bodyPr>
          <a:lstStyle/>
          <a:p>
            <a:r>
              <a:rPr lang="de-DE" dirty="0" smtClean="0"/>
              <a:t>D</a:t>
            </a:r>
            <a:endParaRPr lang="de-DE" dirty="0"/>
          </a:p>
        </p:txBody>
      </p:sp>
      <p:sp>
        <p:nvSpPr>
          <p:cNvPr id="15" name="Textfeld 14"/>
          <p:cNvSpPr txBox="1"/>
          <p:nvPr/>
        </p:nvSpPr>
        <p:spPr>
          <a:xfrm>
            <a:off x="7081118" y="5053123"/>
            <a:ext cx="327334" cy="369332"/>
          </a:xfrm>
          <a:prstGeom prst="rect">
            <a:avLst/>
          </a:prstGeom>
          <a:noFill/>
        </p:spPr>
        <p:txBody>
          <a:bodyPr wrap="none" rtlCol="0">
            <a:spAutoFit/>
          </a:bodyPr>
          <a:lstStyle/>
          <a:p>
            <a:r>
              <a:rPr lang="de-DE" dirty="0" smtClean="0"/>
              <a:t>D</a:t>
            </a:r>
            <a:endParaRPr lang="de-DE" dirty="0"/>
          </a:p>
        </p:txBody>
      </p:sp>
      <p:sp>
        <p:nvSpPr>
          <p:cNvPr id="16" name="Textfeld 15"/>
          <p:cNvSpPr txBox="1"/>
          <p:nvPr/>
        </p:nvSpPr>
        <p:spPr>
          <a:xfrm>
            <a:off x="7862886" y="5053123"/>
            <a:ext cx="425116" cy="369332"/>
          </a:xfrm>
          <a:prstGeom prst="rect">
            <a:avLst/>
          </a:prstGeom>
          <a:noFill/>
        </p:spPr>
        <p:txBody>
          <a:bodyPr wrap="none" rtlCol="0">
            <a:spAutoFit/>
          </a:bodyPr>
          <a:lstStyle/>
          <a:p>
            <a:r>
              <a:rPr lang="de-DE" dirty="0" smtClean="0"/>
              <a:t>C2</a:t>
            </a:r>
            <a:endParaRPr lang="de-DE" dirty="0"/>
          </a:p>
        </p:txBody>
      </p:sp>
      <p:sp>
        <p:nvSpPr>
          <p:cNvPr id="17" name="Textfeld 16"/>
          <p:cNvSpPr txBox="1"/>
          <p:nvPr/>
        </p:nvSpPr>
        <p:spPr>
          <a:xfrm>
            <a:off x="9661278" y="5055781"/>
            <a:ext cx="425116" cy="369332"/>
          </a:xfrm>
          <a:prstGeom prst="rect">
            <a:avLst/>
          </a:prstGeom>
          <a:noFill/>
        </p:spPr>
        <p:txBody>
          <a:bodyPr wrap="none" rtlCol="0">
            <a:spAutoFit/>
          </a:bodyPr>
          <a:lstStyle/>
          <a:p>
            <a:r>
              <a:rPr lang="de-DE" dirty="0" smtClean="0"/>
              <a:t>C1</a:t>
            </a:r>
            <a:endParaRPr lang="de-DE" dirty="0"/>
          </a:p>
        </p:txBody>
      </p:sp>
      <p:sp>
        <p:nvSpPr>
          <p:cNvPr id="18" name="Textfeld 17"/>
          <p:cNvSpPr txBox="1"/>
          <p:nvPr/>
        </p:nvSpPr>
        <p:spPr>
          <a:xfrm>
            <a:off x="4816006" y="5053123"/>
            <a:ext cx="327334" cy="369332"/>
          </a:xfrm>
          <a:prstGeom prst="rect">
            <a:avLst/>
          </a:prstGeom>
          <a:noFill/>
        </p:spPr>
        <p:txBody>
          <a:bodyPr wrap="none" rtlCol="0">
            <a:spAutoFit/>
          </a:bodyPr>
          <a:lstStyle/>
          <a:p>
            <a:r>
              <a:rPr lang="de-DE" dirty="0" smtClean="0"/>
              <a:t>D</a:t>
            </a:r>
            <a:endParaRPr lang="de-DE" dirty="0"/>
          </a:p>
        </p:txBody>
      </p:sp>
      <p:sp>
        <p:nvSpPr>
          <p:cNvPr id="19" name="Textfeld 18"/>
          <p:cNvSpPr txBox="1"/>
          <p:nvPr/>
        </p:nvSpPr>
        <p:spPr>
          <a:xfrm>
            <a:off x="3274374" y="5053123"/>
            <a:ext cx="425116" cy="369332"/>
          </a:xfrm>
          <a:prstGeom prst="rect">
            <a:avLst/>
          </a:prstGeom>
          <a:noFill/>
        </p:spPr>
        <p:txBody>
          <a:bodyPr wrap="none" rtlCol="0">
            <a:spAutoFit/>
          </a:bodyPr>
          <a:lstStyle/>
          <a:p>
            <a:r>
              <a:rPr lang="de-DE" dirty="0" smtClean="0"/>
              <a:t>C2</a:t>
            </a:r>
            <a:endParaRPr lang="de-DE" dirty="0"/>
          </a:p>
        </p:txBody>
      </p:sp>
      <p:sp>
        <p:nvSpPr>
          <p:cNvPr id="20" name="Textfeld 19"/>
          <p:cNvSpPr txBox="1"/>
          <p:nvPr/>
        </p:nvSpPr>
        <p:spPr>
          <a:xfrm>
            <a:off x="4047645" y="5053123"/>
            <a:ext cx="425116" cy="369332"/>
          </a:xfrm>
          <a:prstGeom prst="rect">
            <a:avLst/>
          </a:prstGeom>
          <a:noFill/>
        </p:spPr>
        <p:txBody>
          <a:bodyPr wrap="none" rtlCol="0">
            <a:spAutoFit/>
          </a:bodyPr>
          <a:lstStyle/>
          <a:p>
            <a:r>
              <a:rPr lang="de-DE" dirty="0" smtClean="0"/>
              <a:t>C1</a:t>
            </a:r>
            <a:endParaRPr lang="de-DE" dirty="0"/>
          </a:p>
        </p:txBody>
      </p:sp>
      <p:sp>
        <p:nvSpPr>
          <p:cNvPr id="21" name="Textfeld 20"/>
          <p:cNvSpPr txBox="1"/>
          <p:nvPr/>
        </p:nvSpPr>
        <p:spPr>
          <a:xfrm>
            <a:off x="8552977" y="5053123"/>
            <a:ext cx="425116" cy="369332"/>
          </a:xfrm>
          <a:prstGeom prst="rect">
            <a:avLst/>
          </a:prstGeom>
          <a:noFill/>
        </p:spPr>
        <p:txBody>
          <a:bodyPr wrap="none" rtlCol="0">
            <a:spAutoFit/>
          </a:bodyPr>
          <a:lstStyle/>
          <a:p>
            <a:r>
              <a:rPr lang="de-DE" dirty="0" smtClean="0"/>
              <a:t>C1</a:t>
            </a:r>
            <a:endParaRPr lang="de-DE" dirty="0"/>
          </a:p>
        </p:txBody>
      </p:sp>
      <p:sp>
        <p:nvSpPr>
          <p:cNvPr id="22" name="Textfeld 21"/>
          <p:cNvSpPr txBox="1"/>
          <p:nvPr/>
        </p:nvSpPr>
        <p:spPr>
          <a:xfrm>
            <a:off x="2130413" y="5053123"/>
            <a:ext cx="425116" cy="369332"/>
          </a:xfrm>
          <a:prstGeom prst="rect">
            <a:avLst/>
          </a:prstGeom>
          <a:noFill/>
        </p:spPr>
        <p:txBody>
          <a:bodyPr wrap="none" rtlCol="0">
            <a:spAutoFit/>
          </a:bodyPr>
          <a:lstStyle/>
          <a:p>
            <a:r>
              <a:rPr lang="de-DE" dirty="0" smtClean="0"/>
              <a:t>C2</a:t>
            </a:r>
            <a:endParaRPr lang="de-DE" dirty="0"/>
          </a:p>
        </p:txBody>
      </p:sp>
      <p:sp>
        <p:nvSpPr>
          <p:cNvPr id="23" name="Textfeld 22"/>
          <p:cNvSpPr txBox="1"/>
          <p:nvPr/>
        </p:nvSpPr>
        <p:spPr>
          <a:xfrm>
            <a:off x="7217972" y="3586716"/>
            <a:ext cx="309700" cy="369332"/>
          </a:xfrm>
          <a:prstGeom prst="rect">
            <a:avLst/>
          </a:prstGeom>
          <a:noFill/>
        </p:spPr>
        <p:txBody>
          <a:bodyPr wrap="none" rtlCol="0">
            <a:spAutoFit/>
          </a:bodyPr>
          <a:lstStyle/>
          <a:p>
            <a:r>
              <a:rPr lang="de-DE" dirty="0" smtClean="0"/>
              <a:t>B</a:t>
            </a:r>
            <a:endParaRPr lang="de-DE" dirty="0"/>
          </a:p>
        </p:txBody>
      </p:sp>
      <p:sp>
        <p:nvSpPr>
          <p:cNvPr id="24" name="Textfeld 23"/>
          <p:cNvSpPr txBox="1"/>
          <p:nvPr/>
        </p:nvSpPr>
        <p:spPr>
          <a:xfrm>
            <a:off x="4722549" y="3586716"/>
            <a:ext cx="309700" cy="369332"/>
          </a:xfrm>
          <a:prstGeom prst="rect">
            <a:avLst/>
          </a:prstGeom>
          <a:noFill/>
        </p:spPr>
        <p:txBody>
          <a:bodyPr wrap="none" rtlCol="0">
            <a:spAutoFit/>
          </a:bodyPr>
          <a:lstStyle/>
          <a:p>
            <a:r>
              <a:rPr lang="de-DE" dirty="0" smtClean="0"/>
              <a:t>B</a:t>
            </a:r>
            <a:endParaRPr lang="de-DE" dirty="0"/>
          </a:p>
        </p:txBody>
      </p:sp>
      <p:sp>
        <p:nvSpPr>
          <p:cNvPr id="25" name="Textfeld 24"/>
          <p:cNvSpPr txBox="1"/>
          <p:nvPr/>
        </p:nvSpPr>
        <p:spPr>
          <a:xfrm>
            <a:off x="8330373" y="3402050"/>
            <a:ext cx="317716" cy="369332"/>
          </a:xfrm>
          <a:prstGeom prst="rect">
            <a:avLst/>
          </a:prstGeom>
          <a:noFill/>
        </p:spPr>
        <p:txBody>
          <a:bodyPr wrap="none" rtlCol="0">
            <a:spAutoFit/>
          </a:bodyPr>
          <a:lstStyle/>
          <a:p>
            <a:r>
              <a:rPr lang="de-DE" dirty="0" smtClean="0"/>
              <a:t>A</a:t>
            </a:r>
            <a:endParaRPr lang="de-DE" dirty="0"/>
          </a:p>
        </p:txBody>
      </p:sp>
      <p:sp>
        <p:nvSpPr>
          <p:cNvPr id="26" name="Textfeld 25"/>
          <p:cNvSpPr txBox="1"/>
          <p:nvPr/>
        </p:nvSpPr>
        <p:spPr>
          <a:xfrm>
            <a:off x="3609300" y="3402050"/>
            <a:ext cx="317716" cy="369332"/>
          </a:xfrm>
          <a:prstGeom prst="rect">
            <a:avLst/>
          </a:prstGeom>
          <a:noFill/>
        </p:spPr>
        <p:txBody>
          <a:bodyPr wrap="none" rtlCol="0">
            <a:spAutoFit/>
          </a:bodyPr>
          <a:lstStyle/>
          <a:p>
            <a:r>
              <a:rPr lang="de-DE" dirty="0" smtClean="0"/>
              <a:t>A</a:t>
            </a:r>
            <a:endParaRPr lang="de-DE" dirty="0"/>
          </a:p>
        </p:txBody>
      </p:sp>
      <p:sp>
        <p:nvSpPr>
          <p:cNvPr id="27" name="Textfeld 26"/>
          <p:cNvSpPr txBox="1"/>
          <p:nvPr/>
        </p:nvSpPr>
        <p:spPr>
          <a:xfrm>
            <a:off x="5606737" y="2639682"/>
            <a:ext cx="327334" cy="369332"/>
          </a:xfrm>
          <a:prstGeom prst="rect">
            <a:avLst/>
          </a:prstGeom>
          <a:noFill/>
        </p:spPr>
        <p:txBody>
          <a:bodyPr wrap="none" rtlCol="0">
            <a:spAutoFit/>
          </a:bodyPr>
          <a:lstStyle/>
          <a:p>
            <a:r>
              <a:rPr lang="de-DE" dirty="0" smtClean="0"/>
              <a:t>D</a:t>
            </a:r>
            <a:endParaRPr lang="de-DE" dirty="0"/>
          </a:p>
        </p:txBody>
      </p:sp>
      <p:sp>
        <p:nvSpPr>
          <p:cNvPr id="28" name="Textfeld 27"/>
          <p:cNvSpPr txBox="1"/>
          <p:nvPr/>
        </p:nvSpPr>
        <p:spPr>
          <a:xfrm>
            <a:off x="10694962" y="594070"/>
            <a:ext cx="1375698" cy="1323439"/>
          </a:xfrm>
          <a:prstGeom prst="rect">
            <a:avLst/>
          </a:prstGeom>
          <a:noFill/>
        </p:spPr>
        <p:txBody>
          <a:bodyPr wrap="none" rtlCol="0">
            <a:spAutoFit/>
          </a:bodyPr>
          <a:lstStyle/>
          <a:p>
            <a:r>
              <a:rPr lang="de-DE" sz="1600" dirty="0" smtClean="0"/>
              <a:t>A = 90,68 cm</a:t>
            </a:r>
          </a:p>
          <a:p>
            <a:r>
              <a:rPr lang="de-DE" sz="1600" dirty="0" smtClean="0"/>
              <a:t>B = 105,13 cm</a:t>
            </a:r>
          </a:p>
          <a:p>
            <a:r>
              <a:rPr lang="de-DE" sz="1600" dirty="0" smtClean="0"/>
              <a:t>C = 115,92 cm</a:t>
            </a:r>
          </a:p>
          <a:p>
            <a:r>
              <a:rPr lang="de-DE" sz="1600" dirty="0" smtClean="0"/>
              <a:t>D = 121,28 cm</a:t>
            </a:r>
          </a:p>
          <a:p>
            <a:r>
              <a:rPr lang="de-DE" sz="1600" dirty="0" smtClean="0"/>
              <a:t>C1 = C2 = C</a:t>
            </a:r>
          </a:p>
        </p:txBody>
      </p:sp>
      <p:cxnSp>
        <p:nvCxnSpPr>
          <p:cNvPr id="3" name="Gerader Verbinder 2"/>
          <p:cNvCxnSpPr/>
          <p:nvPr/>
        </p:nvCxnSpPr>
        <p:spPr>
          <a:xfrm flipH="1">
            <a:off x="4935894" y="1735494"/>
            <a:ext cx="1166326" cy="1567543"/>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a:off x="6102220" y="1735494"/>
            <a:ext cx="1115752" cy="1567543"/>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337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926" y="900932"/>
            <a:ext cx="3802380" cy="4907280"/>
          </a:xfrm>
          <a:prstGeom prst="rect">
            <a:avLst/>
          </a:prstGeom>
        </p:spPr>
      </p:pic>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697" y="3285107"/>
            <a:ext cx="3427892" cy="2523105"/>
          </a:xfrm>
          <a:prstGeom prst="rect">
            <a:avLst/>
          </a:prstGeom>
        </p:spPr>
      </p:pic>
      <p:sp>
        <p:nvSpPr>
          <p:cNvPr id="8" name="Rechteck 7"/>
          <p:cNvSpPr/>
          <p:nvPr/>
        </p:nvSpPr>
        <p:spPr>
          <a:xfrm>
            <a:off x="3287484" y="2618441"/>
            <a:ext cx="127590" cy="310470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rot="16200000">
            <a:off x="2845588" y="1770729"/>
            <a:ext cx="127590" cy="182301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rot="16200000">
            <a:off x="2338860" y="-34943"/>
            <a:ext cx="127590" cy="28364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3693257" y="1324873"/>
            <a:ext cx="127590" cy="162878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rot="16200000">
            <a:off x="2700379" y="3500026"/>
            <a:ext cx="127590" cy="104258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rot="16200000">
            <a:off x="2851824" y="5289506"/>
            <a:ext cx="127590" cy="73969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rot="3364490">
            <a:off x="2788260" y="922601"/>
            <a:ext cx="127590" cy="212760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5422761" y="337208"/>
            <a:ext cx="2012667" cy="400110"/>
          </a:xfrm>
          <a:prstGeom prst="rect">
            <a:avLst/>
          </a:prstGeom>
          <a:noFill/>
        </p:spPr>
        <p:txBody>
          <a:bodyPr wrap="none" rtlCol="0">
            <a:spAutoFit/>
          </a:bodyPr>
          <a:lstStyle/>
          <a:p>
            <a:r>
              <a:rPr lang="de-DE" sz="2000" b="1" dirty="0" smtClean="0"/>
              <a:t>Tür Seitenansicht</a:t>
            </a: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7185" y="678776"/>
            <a:ext cx="3771900" cy="5502415"/>
          </a:xfrm>
          <a:prstGeom prst="rect">
            <a:avLst/>
          </a:prstGeom>
        </p:spPr>
      </p:pic>
      <p:sp>
        <p:nvSpPr>
          <p:cNvPr id="16" name="Rechteck 15"/>
          <p:cNvSpPr/>
          <p:nvPr/>
        </p:nvSpPr>
        <p:spPr>
          <a:xfrm>
            <a:off x="9125700" y="3262241"/>
            <a:ext cx="127590" cy="281183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10896442" y="3262241"/>
            <a:ext cx="127590" cy="281183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rot="16200000">
            <a:off x="10011071" y="2288677"/>
            <a:ext cx="127590" cy="189833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rot="1732789">
            <a:off x="9395194" y="1545348"/>
            <a:ext cx="127590" cy="230398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rot="19827733">
            <a:off x="10606999" y="1545347"/>
            <a:ext cx="127590" cy="230398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rot="16200000">
            <a:off x="10011071" y="5138203"/>
            <a:ext cx="127590" cy="189833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2926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uppieren 59"/>
          <p:cNvGrpSpPr/>
          <p:nvPr/>
        </p:nvGrpSpPr>
        <p:grpSpPr>
          <a:xfrm>
            <a:off x="6332006" y="2363728"/>
            <a:ext cx="1586760" cy="1542706"/>
            <a:chOff x="5997162" y="4792705"/>
            <a:chExt cx="1586760" cy="1542706"/>
          </a:xfrm>
        </p:grpSpPr>
        <p:cxnSp>
          <p:nvCxnSpPr>
            <p:cNvPr id="27" name="Gerader Verbinder 26"/>
            <p:cNvCxnSpPr/>
            <p:nvPr/>
          </p:nvCxnSpPr>
          <p:spPr>
            <a:xfrm flipH="1">
              <a:off x="7367935" y="5445343"/>
              <a:ext cx="215987" cy="8900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hteck 36"/>
            <p:cNvSpPr/>
            <p:nvPr/>
          </p:nvSpPr>
          <p:spPr>
            <a:xfrm rot="17551577">
              <a:off x="6902662" y="5630031"/>
              <a:ext cx="789153" cy="45719"/>
            </a:xfrm>
            <a:prstGeom prst="rect">
              <a:avLst/>
            </a:prstGeom>
            <a:pattFill prst="dkHorz">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Halber Rahmen 65"/>
            <p:cNvSpPr/>
            <p:nvPr/>
          </p:nvSpPr>
          <p:spPr>
            <a:xfrm rot="8036370">
              <a:off x="5958933" y="4830934"/>
              <a:ext cx="1483195" cy="1406737"/>
            </a:xfrm>
            <a:prstGeom prst="halfFrame">
              <a:avLst>
                <a:gd name="adj1" fmla="val 4024"/>
                <a:gd name="adj2" fmla="val 46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7755" y="1424906"/>
            <a:ext cx="1790989" cy="1726657"/>
          </a:xfrm>
          <a:prstGeom prst="rect">
            <a:avLst/>
          </a:prstGeom>
        </p:spPr>
      </p:pic>
      <p:sp>
        <p:nvSpPr>
          <p:cNvPr id="8" name="Textfeld 7"/>
          <p:cNvSpPr txBox="1"/>
          <p:nvPr/>
        </p:nvSpPr>
        <p:spPr>
          <a:xfrm>
            <a:off x="10681685" y="126684"/>
            <a:ext cx="1375698" cy="1323439"/>
          </a:xfrm>
          <a:prstGeom prst="rect">
            <a:avLst/>
          </a:prstGeom>
          <a:noFill/>
        </p:spPr>
        <p:txBody>
          <a:bodyPr wrap="none" rtlCol="0">
            <a:spAutoFit/>
          </a:bodyPr>
          <a:lstStyle/>
          <a:p>
            <a:r>
              <a:rPr lang="de-DE" sz="1600" dirty="0" smtClean="0"/>
              <a:t>A = 90,68 cm</a:t>
            </a:r>
          </a:p>
          <a:p>
            <a:r>
              <a:rPr lang="de-DE" sz="1600" dirty="0" smtClean="0"/>
              <a:t>B = 105,13 cm</a:t>
            </a:r>
          </a:p>
          <a:p>
            <a:r>
              <a:rPr lang="de-DE" sz="1600" dirty="0" smtClean="0"/>
              <a:t>C = 115,92 cm</a:t>
            </a:r>
          </a:p>
          <a:p>
            <a:r>
              <a:rPr lang="de-DE" sz="1600" dirty="0" smtClean="0"/>
              <a:t>D = 121,28 cm</a:t>
            </a:r>
          </a:p>
          <a:p>
            <a:r>
              <a:rPr lang="de-DE" sz="1600" dirty="0" smtClean="0"/>
              <a:t>C1 = C2 = C</a:t>
            </a:r>
          </a:p>
        </p:txBody>
      </p:sp>
      <p:grpSp>
        <p:nvGrpSpPr>
          <p:cNvPr id="3" name="Gruppieren 2"/>
          <p:cNvGrpSpPr/>
          <p:nvPr/>
        </p:nvGrpSpPr>
        <p:grpSpPr>
          <a:xfrm>
            <a:off x="5139786" y="98422"/>
            <a:ext cx="4267200" cy="4130040"/>
            <a:chOff x="6157792" y="266373"/>
            <a:chExt cx="4267200" cy="4130040"/>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7792" y="266373"/>
              <a:ext cx="4267200" cy="4130040"/>
            </a:xfrm>
            <a:prstGeom prst="rect">
              <a:avLst/>
            </a:prstGeom>
          </p:spPr>
        </p:pic>
        <p:sp>
          <p:nvSpPr>
            <p:cNvPr id="9" name="Textfeld 8"/>
            <p:cNvSpPr txBox="1"/>
            <p:nvPr/>
          </p:nvSpPr>
          <p:spPr>
            <a:xfrm>
              <a:off x="8589319" y="658875"/>
              <a:ext cx="425116" cy="369332"/>
            </a:xfrm>
            <a:prstGeom prst="rect">
              <a:avLst/>
            </a:prstGeom>
            <a:noFill/>
          </p:spPr>
          <p:txBody>
            <a:bodyPr wrap="none" rtlCol="0">
              <a:spAutoFit/>
            </a:bodyPr>
            <a:lstStyle/>
            <a:p>
              <a:r>
                <a:rPr lang="de-DE" dirty="0" smtClean="0"/>
                <a:t>C2</a:t>
              </a:r>
              <a:endParaRPr lang="de-DE" dirty="0"/>
            </a:p>
          </p:txBody>
        </p:sp>
        <p:sp>
          <p:nvSpPr>
            <p:cNvPr id="10" name="Textfeld 9"/>
            <p:cNvSpPr txBox="1"/>
            <p:nvPr/>
          </p:nvSpPr>
          <p:spPr>
            <a:xfrm>
              <a:off x="7661586" y="2933700"/>
              <a:ext cx="309700" cy="369332"/>
            </a:xfrm>
            <a:prstGeom prst="rect">
              <a:avLst/>
            </a:prstGeom>
            <a:noFill/>
          </p:spPr>
          <p:txBody>
            <a:bodyPr wrap="none" rtlCol="0">
              <a:spAutoFit/>
            </a:bodyPr>
            <a:lstStyle/>
            <a:p>
              <a:r>
                <a:rPr lang="de-DE" dirty="0" smtClean="0"/>
                <a:t>B</a:t>
              </a:r>
              <a:endParaRPr lang="de-DE" dirty="0"/>
            </a:p>
          </p:txBody>
        </p:sp>
        <p:sp>
          <p:nvSpPr>
            <p:cNvPr id="11" name="Textfeld 10"/>
            <p:cNvSpPr txBox="1"/>
            <p:nvPr/>
          </p:nvSpPr>
          <p:spPr>
            <a:xfrm>
              <a:off x="9886115" y="3118366"/>
              <a:ext cx="327334" cy="369332"/>
            </a:xfrm>
            <a:prstGeom prst="rect">
              <a:avLst/>
            </a:prstGeom>
            <a:noFill/>
          </p:spPr>
          <p:txBody>
            <a:bodyPr wrap="none" rtlCol="0">
              <a:spAutoFit/>
            </a:bodyPr>
            <a:lstStyle/>
            <a:p>
              <a:r>
                <a:rPr lang="de-DE" dirty="0" smtClean="0"/>
                <a:t>D</a:t>
              </a:r>
              <a:endParaRPr lang="de-DE" dirty="0"/>
            </a:p>
          </p:txBody>
        </p:sp>
        <p:sp>
          <p:nvSpPr>
            <p:cNvPr id="12" name="Textfeld 11"/>
            <p:cNvSpPr txBox="1"/>
            <p:nvPr/>
          </p:nvSpPr>
          <p:spPr>
            <a:xfrm>
              <a:off x="7603878" y="665670"/>
              <a:ext cx="425116" cy="369332"/>
            </a:xfrm>
            <a:prstGeom prst="rect">
              <a:avLst/>
            </a:prstGeom>
            <a:noFill/>
          </p:spPr>
          <p:txBody>
            <a:bodyPr wrap="none" rtlCol="0">
              <a:spAutoFit/>
            </a:bodyPr>
            <a:lstStyle/>
            <a:p>
              <a:r>
                <a:rPr lang="de-DE" dirty="0" smtClean="0"/>
                <a:t>C1</a:t>
              </a:r>
              <a:endParaRPr lang="de-DE" dirty="0"/>
            </a:p>
          </p:txBody>
        </p:sp>
        <p:sp>
          <p:nvSpPr>
            <p:cNvPr id="13" name="Textfeld 12"/>
            <p:cNvSpPr txBox="1"/>
            <p:nvPr/>
          </p:nvSpPr>
          <p:spPr>
            <a:xfrm>
              <a:off x="6324127" y="2298681"/>
              <a:ext cx="425116" cy="369332"/>
            </a:xfrm>
            <a:prstGeom prst="rect">
              <a:avLst/>
            </a:prstGeom>
            <a:noFill/>
          </p:spPr>
          <p:txBody>
            <a:bodyPr wrap="none" rtlCol="0">
              <a:spAutoFit/>
            </a:bodyPr>
            <a:lstStyle/>
            <a:p>
              <a:r>
                <a:rPr lang="de-DE" dirty="0" smtClean="0"/>
                <a:t>C1</a:t>
              </a:r>
              <a:endParaRPr lang="de-DE" dirty="0"/>
            </a:p>
          </p:txBody>
        </p:sp>
        <p:sp>
          <p:nvSpPr>
            <p:cNvPr id="14" name="Textfeld 13"/>
            <p:cNvSpPr txBox="1"/>
            <p:nvPr/>
          </p:nvSpPr>
          <p:spPr>
            <a:xfrm>
              <a:off x="8291392" y="2564368"/>
              <a:ext cx="317716" cy="369332"/>
            </a:xfrm>
            <a:prstGeom prst="rect">
              <a:avLst/>
            </a:prstGeom>
            <a:noFill/>
          </p:spPr>
          <p:txBody>
            <a:bodyPr wrap="none" rtlCol="0">
              <a:spAutoFit/>
            </a:bodyPr>
            <a:lstStyle/>
            <a:p>
              <a:r>
                <a:rPr lang="de-DE" dirty="0" smtClean="0"/>
                <a:t>A</a:t>
              </a:r>
              <a:endParaRPr lang="de-DE" dirty="0"/>
            </a:p>
          </p:txBody>
        </p:sp>
        <p:sp>
          <p:nvSpPr>
            <p:cNvPr id="15" name="Textfeld 14"/>
            <p:cNvSpPr txBox="1"/>
            <p:nvPr/>
          </p:nvSpPr>
          <p:spPr>
            <a:xfrm>
              <a:off x="9788333" y="2379702"/>
              <a:ext cx="425116" cy="369332"/>
            </a:xfrm>
            <a:prstGeom prst="rect">
              <a:avLst/>
            </a:prstGeom>
            <a:noFill/>
          </p:spPr>
          <p:txBody>
            <a:bodyPr wrap="none" rtlCol="0">
              <a:spAutoFit/>
            </a:bodyPr>
            <a:lstStyle/>
            <a:p>
              <a:r>
                <a:rPr lang="de-DE" dirty="0" smtClean="0"/>
                <a:t>C2</a:t>
              </a:r>
              <a:endParaRPr lang="de-DE" dirty="0"/>
            </a:p>
          </p:txBody>
        </p:sp>
        <p:sp>
          <p:nvSpPr>
            <p:cNvPr id="16" name="Textfeld 15"/>
            <p:cNvSpPr txBox="1"/>
            <p:nvPr/>
          </p:nvSpPr>
          <p:spPr>
            <a:xfrm>
              <a:off x="8589319" y="3932277"/>
              <a:ext cx="425116" cy="369332"/>
            </a:xfrm>
            <a:prstGeom prst="rect">
              <a:avLst/>
            </a:prstGeom>
            <a:noFill/>
          </p:spPr>
          <p:txBody>
            <a:bodyPr wrap="none" rtlCol="0">
              <a:spAutoFit/>
            </a:bodyPr>
            <a:lstStyle/>
            <a:p>
              <a:r>
                <a:rPr lang="de-DE" dirty="0" smtClean="0"/>
                <a:t>C2</a:t>
              </a:r>
              <a:endParaRPr lang="de-DE" dirty="0"/>
            </a:p>
          </p:txBody>
        </p:sp>
        <p:sp>
          <p:nvSpPr>
            <p:cNvPr id="17" name="Textfeld 16"/>
            <p:cNvSpPr txBox="1"/>
            <p:nvPr/>
          </p:nvSpPr>
          <p:spPr>
            <a:xfrm>
              <a:off x="6688383" y="3303032"/>
              <a:ext cx="425116" cy="369332"/>
            </a:xfrm>
            <a:prstGeom prst="rect">
              <a:avLst/>
            </a:prstGeom>
            <a:noFill/>
          </p:spPr>
          <p:txBody>
            <a:bodyPr wrap="none" rtlCol="0">
              <a:spAutoFit/>
            </a:bodyPr>
            <a:lstStyle/>
            <a:p>
              <a:r>
                <a:rPr lang="de-DE" dirty="0" smtClean="0"/>
                <a:t>C2</a:t>
              </a:r>
              <a:endParaRPr lang="de-DE" dirty="0"/>
            </a:p>
          </p:txBody>
        </p:sp>
        <p:sp>
          <p:nvSpPr>
            <p:cNvPr id="18" name="Textfeld 17"/>
            <p:cNvSpPr txBox="1"/>
            <p:nvPr/>
          </p:nvSpPr>
          <p:spPr>
            <a:xfrm>
              <a:off x="6688383" y="1343709"/>
              <a:ext cx="425116" cy="369332"/>
            </a:xfrm>
            <a:prstGeom prst="rect">
              <a:avLst/>
            </a:prstGeom>
            <a:noFill/>
          </p:spPr>
          <p:txBody>
            <a:bodyPr wrap="none" rtlCol="0">
              <a:spAutoFit/>
            </a:bodyPr>
            <a:lstStyle/>
            <a:p>
              <a:r>
                <a:rPr lang="de-DE" dirty="0" smtClean="0"/>
                <a:t>C2</a:t>
              </a:r>
              <a:endParaRPr lang="de-DE" dirty="0"/>
            </a:p>
          </p:txBody>
        </p:sp>
        <p:sp>
          <p:nvSpPr>
            <p:cNvPr id="19" name="Textfeld 18"/>
            <p:cNvSpPr txBox="1"/>
            <p:nvPr/>
          </p:nvSpPr>
          <p:spPr>
            <a:xfrm>
              <a:off x="9505257" y="1343709"/>
              <a:ext cx="425116" cy="369332"/>
            </a:xfrm>
            <a:prstGeom prst="rect">
              <a:avLst/>
            </a:prstGeom>
            <a:noFill/>
          </p:spPr>
          <p:txBody>
            <a:bodyPr wrap="none" rtlCol="0">
              <a:spAutoFit/>
            </a:bodyPr>
            <a:lstStyle/>
            <a:p>
              <a:r>
                <a:rPr lang="de-DE" dirty="0" smtClean="0"/>
                <a:t>C1</a:t>
              </a:r>
              <a:endParaRPr lang="de-DE" dirty="0"/>
            </a:p>
          </p:txBody>
        </p:sp>
        <p:sp>
          <p:nvSpPr>
            <p:cNvPr id="20" name="Textfeld 19"/>
            <p:cNvSpPr txBox="1"/>
            <p:nvPr/>
          </p:nvSpPr>
          <p:spPr>
            <a:xfrm>
              <a:off x="9505257" y="3303032"/>
              <a:ext cx="425116" cy="369332"/>
            </a:xfrm>
            <a:prstGeom prst="rect">
              <a:avLst/>
            </a:prstGeom>
            <a:noFill/>
          </p:spPr>
          <p:txBody>
            <a:bodyPr wrap="none" rtlCol="0">
              <a:spAutoFit/>
            </a:bodyPr>
            <a:lstStyle/>
            <a:p>
              <a:r>
                <a:rPr lang="de-DE" dirty="0" smtClean="0"/>
                <a:t>C1</a:t>
              </a:r>
              <a:endParaRPr lang="de-DE" dirty="0"/>
            </a:p>
          </p:txBody>
        </p:sp>
        <p:sp>
          <p:nvSpPr>
            <p:cNvPr id="21" name="Textfeld 20"/>
            <p:cNvSpPr txBox="1"/>
            <p:nvPr/>
          </p:nvSpPr>
          <p:spPr>
            <a:xfrm>
              <a:off x="7603878" y="3932277"/>
              <a:ext cx="425116" cy="369332"/>
            </a:xfrm>
            <a:prstGeom prst="rect">
              <a:avLst/>
            </a:prstGeom>
            <a:noFill/>
          </p:spPr>
          <p:txBody>
            <a:bodyPr wrap="none" rtlCol="0">
              <a:spAutoFit/>
            </a:bodyPr>
            <a:lstStyle/>
            <a:p>
              <a:r>
                <a:rPr lang="de-DE" dirty="0" smtClean="0"/>
                <a:t>C1</a:t>
              </a:r>
              <a:endParaRPr lang="de-DE" dirty="0"/>
            </a:p>
          </p:txBody>
        </p:sp>
        <p:sp>
          <p:nvSpPr>
            <p:cNvPr id="22" name="Textfeld 21"/>
            <p:cNvSpPr txBox="1"/>
            <p:nvPr/>
          </p:nvSpPr>
          <p:spPr>
            <a:xfrm>
              <a:off x="7449028" y="2114015"/>
              <a:ext cx="309700" cy="369332"/>
            </a:xfrm>
            <a:prstGeom prst="rect">
              <a:avLst/>
            </a:prstGeom>
            <a:noFill/>
          </p:spPr>
          <p:txBody>
            <a:bodyPr wrap="none" rtlCol="0">
              <a:spAutoFit/>
            </a:bodyPr>
            <a:lstStyle/>
            <a:p>
              <a:r>
                <a:rPr lang="de-DE" dirty="0" smtClean="0"/>
                <a:t>B</a:t>
              </a:r>
              <a:endParaRPr lang="de-DE" dirty="0"/>
            </a:p>
          </p:txBody>
        </p:sp>
        <p:sp>
          <p:nvSpPr>
            <p:cNvPr id="23" name="Textfeld 22"/>
            <p:cNvSpPr txBox="1"/>
            <p:nvPr/>
          </p:nvSpPr>
          <p:spPr>
            <a:xfrm>
              <a:off x="8519373" y="2918638"/>
              <a:ext cx="309700" cy="369332"/>
            </a:xfrm>
            <a:prstGeom prst="rect">
              <a:avLst/>
            </a:prstGeom>
            <a:noFill/>
          </p:spPr>
          <p:txBody>
            <a:bodyPr wrap="none" rtlCol="0">
              <a:spAutoFit/>
            </a:bodyPr>
            <a:lstStyle/>
            <a:p>
              <a:r>
                <a:rPr lang="de-DE" dirty="0" smtClean="0"/>
                <a:t>B</a:t>
              </a:r>
              <a:endParaRPr lang="de-DE" dirty="0"/>
            </a:p>
          </p:txBody>
        </p:sp>
        <p:sp>
          <p:nvSpPr>
            <p:cNvPr id="24" name="Textfeld 23"/>
            <p:cNvSpPr txBox="1"/>
            <p:nvPr/>
          </p:nvSpPr>
          <p:spPr>
            <a:xfrm>
              <a:off x="8829073" y="2146727"/>
              <a:ext cx="309700" cy="369332"/>
            </a:xfrm>
            <a:prstGeom prst="rect">
              <a:avLst/>
            </a:prstGeom>
            <a:noFill/>
          </p:spPr>
          <p:txBody>
            <a:bodyPr wrap="none" rtlCol="0">
              <a:spAutoFit/>
            </a:bodyPr>
            <a:lstStyle/>
            <a:p>
              <a:r>
                <a:rPr lang="de-DE" dirty="0" smtClean="0"/>
                <a:t>B</a:t>
              </a:r>
              <a:endParaRPr lang="de-DE" dirty="0"/>
            </a:p>
          </p:txBody>
        </p:sp>
        <p:sp>
          <p:nvSpPr>
            <p:cNvPr id="25" name="Textfeld 24"/>
            <p:cNvSpPr txBox="1"/>
            <p:nvPr/>
          </p:nvSpPr>
          <p:spPr>
            <a:xfrm>
              <a:off x="8127632" y="1618074"/>
              <a:ext cx="309700" cy="369332"/>
            </a:xfrm>
            <a:prstGeom prst="rect">
              <a:avLst/>
            </a:prstGeom>
            <a:noFill/>
          </p:spPr>
          <p:txBody>
            <a:bodyPr wrap="none" rtlCol="0">
              <a:spAutoFit/>
            </a:bodyPr>
            <a:lstStyle/>
            <a:p>
              <a:r>
                <a:rPr lang="de-DE" dirty="0" smtClean="0"/>
                <a:t>B</a:t>
              </a:r>
              <a:endParaRPr lang="de-DE" dirty="0"/>
            </a:p>
          </p:txBody>
        </p:sp>
      </p:grpSp>
      <p:sp>
        <p:nvSpPr>
          <p:cNvPr id="55" name="Geschweifte Klammer rechts 54"/>
          <p:cNvSpPr/>
          <p:nvPr/>
        </p:nvSpPr>
        <p:spPr>
          <a:xfrm rot="12506556">
            <a:off x="1195035" y="-33200"/>
            <a:ext cx="196849" cy="5290528"/>
          </a:xfrm>
          <a:prstGeom prst="rightBrace">
            <a:avLst>
              <a:gd name="adj1" fmla="val 8333"/>
              <a:gd name="adj2" fmla="val 790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 name="Textfeld 3"/>
          <p:cNvSpPr txBox="1"/>
          <p:nvPr/>
        </p:nvSpPr>
        <p:spPr>
          <a:xfrm>
            <a:off x="1585703" y="5842083"/>
            <a:ext cx="2214004" cy="646331"/>
          </a:xfrm>
          <a:prstGeom prst="rect">
            <a:avLst/>
          </a:prstGeom>
          <a:noFill/>
        </p:spPr>
        <p:txBody>
          <a:bodyPr wrap="none" rtlCol="0">
            <a:spAutoFit/>
          </a:bodyPr>
          <a:lstStyle/>
          <a:p>
            <a:pPr algn="ctr"/>
            <a:r>
              <a:rPr lang="de-DE" dirty="0" smtClean="0"/>
              <a:t>Die 3 unteren Fenster</a:t>
            </a:r>
          </a:p>
          <a:p>
            <a:pPr algn="ctr"/>
            <a:r>
              <a:rPr lang="de-DE" dirty="0" smtClean="0"/>
              <a:t>wären C1 – C2 – D </a:t>
            </a:r>
            <a:endParaRPr lang="de-DE" dirty="0"/>
          </a:p>
        </p:txBody>
      </p:sp>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544316" y="3275143"/>
            <a:ext cx="2453705" cy="3463669"/>
          </a:xfrm>
          <a:prstGeom prst="rect">
            <a:avLst/>
          </a:prstGeom>
        </p:spPr>
      </p:pic>
      <p:sp>
        <p:nvSpPr>
          <p:cNvPr id="29" name="Gleichschenkliges Dreieck 28"/>
          <p:cNvSpPr/>
          <p:nvPr/>
        </p:nvSpPr>
        <p:spPr>
          <a:xfrm>
            <a:off x="135427" y="341316"/>
            <a:ext cx="5049798" cy="4653394"/>
          </a:xfrm>
          <a:prstGeom prst="triangle">
            <a:avLst/>
          </a:prstGeom>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Gleichschenkliges Dreieck 29"/>
          <p:cNvSpPr/>
          <p:nvPr/>
        </p:nvSpPr>
        <p:spPr>
          <a:xfrm>
            <a:off x="531990" y="847725"/>
            <a:ext cx="4248258" cy="3914774"/>
          </a:xfrm>
          <a:prstGeom prst="triangle">
            <a:avLst/>
          </a:prstGeom>
          <a:solidFill>
            <a:schemeClr val="bg1">
              <a:lumMod val="95000"/>
            </a:schemeClr>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p:cNvSpPr txBox="1"/>
          <p:nvPr/>
        </p:nvSpPr>
        <p:spPr>
          <a:xfrm>
            <a:off x="333008" y="979455"/>
            <a:ext cx="1624163" cy="369332"/>
          </a:xfrm>
          <a:prstGeom prst="rect">
            <a:avLst/>
          </a:prstGeom>
          <a:noFill/>
        </p:spPr>
        <p:txBody>
          <a:bodyPr wrap="none" rtlCol="0">
            <a:spAutoFit/>
          </a:bodyPr>
          <a:lstStyle/>
          <a:p>
            <a:r>
              <a:rPr lang="de-DE" dirty="0" smtClean="0"/>
              <a:t>C1 </a:t>
            </a:r>
            <a:r>
              <a:rPr lang="de-DE" dirty="0"/>
              <a:t>= 115,92 </a:t>
            </a:r>
            <a:r>
              <a:rPr lang="de-DE" dirty="0" smtClean="0"/>
              <a:t>cm</a:t>
            </a:r>
            <a:endParaRPr lang="de-DE" dirty="0"/>
          </a:p>
        </p:txBody>
      </p:sp>
      <p:sp>
        <p:nvSpPr>
          <p:cNvPr id="32" name="Textfeld 31"/>
          <p:cNvSpPr txBox="1"/>
          <p:nvPr/>
        </p:nvSpPr>
        <p:spPr>
          <a:xfrm>
            <a:off x="3350190" y="978664"/>
            <a:ext cx="1624163" cy="369332"/>
          </a:xfrm>
          <a:prstGeom prst="rect">
            <a:avLst/>
          </a:prstGeom>
          <a:noFill/>
        </p:spPr>
        <p:txBody>
          <a:bodyPr wrap="none" rtlCol="0">
            <a:spAutoFit/>
          </a:bodyPr>
          <a:lstStyle/>
          <a:p>
            <a:r>
              <a:rPr lang="de-DE" dirty="0" smtClean="0"/>
              <a:t>C2 </a:t>
            </a:r>
            <a:r>
              <a:rPr lang="de-DE" dirty="0"/>
              <a:t>= 115,92 </a:t>
            </a:r>
            <a:r>
              <a:rPr lang="de-DE" dirty="0" smtClean="0"/>
              <a:t>cm</a:t>
            </a:r>
            <a:endParaRPr lang="de-DE" dirty="0"/>
          </a:p>
        </p:txBody>
      </p:sp>
      <p:sp>
        <p:nvSpPr>
          <p:cNvPr id="33" name="Textfeld 32"/>
          <p:cNvSpPr txBox="1"/>
          <p:nvPr/>
        </p:nvSpPr>
        <p:spPr>
          <a:xfrm>
            <a:off x="1898035" y="5164144"/>
            <a:ext cx="1508746" cy="369332"/>
          </a:xfrm>
          <a:prstGeom prst="rect">
            <a:avLst/>
          </a:prstGeom>
          <a:noFill/>
        </p:spPr>
        <p:txBody>
          <a:bodyPr wrap="none" rtlCol="0">
            <a:spAutoFit/>
          </a:bodyPr>
          <a:lstStyle/>
          <a:p>
            <a:r>
              <a:rPr lang="de-DE" dirty="0"/>
              <a:t>B = 105,13 cm</a:t>
            </a:r>
          </a:p>
        </p:txBody>
      </p:sp>
      <p:grpSp>
        <p:nvGrpSpPr>
          <p:cNvPr id="56" name="Gruppieren 55"/>
          <p:cNvGrpSpPr/>
          <p:nvPr/>
        </p:nvGrpSpPr>
        <p:grpSpPr>
          <a:xfrm>
            <a:off x="343251" y="600505"/>
            <a:ext cx="4625737" cy="4282344"/>
            <a:chOff x="716479" y="600505"/>
            <a:chExt cx="4625737" cy="4282344"/>
          </a:xfrm>
        </p:grpSpPr>
        <p:cxnSp>
          <p:nvCxnSpPr>
            <p:cNvPr id="35" name="Gerader Verbinder 34"/>
            <p:cNvCxnSpPr/>
            <p:nvPr/>
          </p:nvCxnSpPr>
          <p:spPr>
            <a:xfrm flipH="1">
              <a:off x="716479" y="600505"/>
              <a:ext cx="2312868" cy="428234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flipH="1" flipV="1">
              <a:off x="3029347" y="600505"/>
              <a:ext cx="2312869" cy="42576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a:xfrm flipH="1">
              <a:off x="716480" y="4875591"/>
              <a:ext cx="462573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7" name="Gleichschenkliges Dreieck 46"/>
          <p:cNvSpPr/>
          <p:nvPr/>
        </p:nvSpPr>
        <p:spPr>
          <a:xfrm>
            <a:off x="591529" y="919497"/>
            <a:ext cx="4128110" cy="3804057"/>
          </a:xfrm>
          <a:prstGeom prst="triangle">
            <a:avLst/>
          </a:prstGeom>
          <a:solidFill>
            <a:schemeClr val="accent2">
              <a:lumMod val="75000"/>
            </a:schemeClr>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Textfeld 48"/>
          <p:cNvSpPr txBox="1"/>
          <p:nvPr/>
        </p:nvSpPr>
        <p:spPr>
          <a:xfrm>
            <a:off x="4299491" y="5533476"/>
            <a:ext cx="840295" cy="369332"/>
          </a:xfrm>
          <a:prstGeom prst="rect">
            <a:avLst/>
          </a:prstGeom>
          <a:noFill/>
        </p:spPr>
        <p:txBody>
          <a:bodyPr wrap="none" rtlCol="0">
            <a:spAutoFit/>
          </a:bodyPr>
          <a:lstStyle/>
          <a:p>
            <a:r>
              <a:rPr lang="de-DE" dirty="0" smtClean="0"/>
              <a:t>44 mm</a:t>
            </a:r>
            <a:endParaRPr lang="de-DE" dirty="0"/>
          </a:p>
        </p:txBody>
      </p:sp>
      <p:sp>
        <p:nvSpPr>
          <p:cNvPr id="50" name="Geschweifte Klammer rechts 49"/>
          <p:cNvSpPr/>
          <p:nvPr/>
        </p:nvSpPr>
        <p:spPr>
          <a:xfrm>
            <a:off x="3331639" y="4762499"/>
            <a:ext cx="182880" cy="226621"/>
          </a:xfrm>
          <a:prstGeom prst="righ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51" name="Gerade Verbindung mit Pfeil 50"/>
          <p:cNvCxnSpPr>
            <a:stCxn id="50" idx="1"/>
          </p:cNvCxnSpPr>
          <p:nvPr/>
        </p:nvCxnSpPr>
        <p:spPr>
          <a:xfrm>
            <a:off x="3514519" y="4875810"/>
            <a:ext cx="899152" cy="716246"/>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4" name="Geschweifte Klammer rechts 53"/>
          <p:cNvSpPr/>
          <p:nvPr/>
        </p:nvSpPr>
        <p:spPr>
          <a:xfrm rot="5400000">
            <a:off x="2561902" y="2580503"/>
            <a:ext cx="196849" cy="5049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8" name="Gleichschenkliges Dreieck 47"/>
          <p:cNvSpPr/>
          <p:nvPr/>
        </p:nvSpPr>
        <p:spPr>
          <a:xfrm>
            <a:off x="774411" y="1148098"/>
            <a:ext cx="3755999" cy="3461156"/>
          </a:xfrm>
          <a:prstGeom prst="triangle">
            <a:avLst/>
          </a:prstGeom>
          <a:pattFill prst="wdUpDiag">
            <a:fgClr>
              <a:schemeClr val="bg1">
                <a:lumMod val="85000"/>
              </a:schemeClr>
            </a:fgClr>
            <a:bgClr>
              <a:schemeClr val="bg1"/>
            </a:bgClr>
          </a:pattFill>
          <a:ln w="6350">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p:cNvSpPr/>
          <p:nvPr/>
        </p:nvSpPr>
        <p:spPr>
          <a:xfrm>
            <a:off x="1634866" y="2819400"/>
            <a:ext cx="2039471" cy="114300"/>
          </a:xfrm>
          <a:prstGeom prst="rect">
            <a:avLst/>
          </a:prstGeom>
          <a:solidFill>
            <a:schemeClr val="accent2">
              <a:lumMod val="75000"/>
            </a:schemeClr>
          </a:solidFill>
          <a:ln>
            <a:solidFill>
              <a:schemeClr val="accent2">
                <a:lumMod val="75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1" name="Gruppieren 70"/>
          <p:cNvGrpSpPr/>
          <p:nvPr/>
        </p:nvGrpSpPr>
        <p:grpSpPr>
          <a:xfrm>
            <a:off x="3799707" y="4609253"/>
            <a:ext cx="442046" cy="261196"/>
            <a:chOff x="4172935" y="4609253"/>
            <a:chExt cx="442046" cy="261196"/>
          </a:xfrm>
        </p:grpSpPr>
        <p:sp>
          <p:nvSpPr>
            <p:cNvPr id="58" name="Abgerundetes Rechteck 57"/>
            <p:cNvSpPr/>
            <p:nvPr/>
          </p:nvSpPr>
          <p:spPr>
            <a:xfrm>
              <a:off x="4172935" y="4609253"/>
              <a:ext cx="442046" cy="261196"/>
            </a:xfrm>
            <a:prstGeom prst="roundRect">
              <a:avLst>
                <a:gd name="adj" fmla="val 43877"/>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8" name="Gerader Verbinder 67"/>
            <p:cNvCxnSpPr>
              <a:stCxn id="58" idx="1"/>
              <a:endCxn id="58" idx="3"/>
            </p:cNvCxnSpPr>
            <p:nvPr/>
          </p:nvCxnSpPr>
          <p:spPr>
            <a:xfrm>
              <a:off x="4172935" y="4739851"/>
              <a:ext cx="442046"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uppieren 69"/>
          <p:cNvGrpSpPr/>
          <p:nvPr/>
        </p:nvGrpSpPr>
        <p:grpSpPr>
          <a:xfrm>
            <a:off x="1057639" y="4609254"/>
            <a:ext cx="442046" cy="261196"/>
            <a:chOff x="1430867" y="4609254"/>
            <a:chExt cx="442046" cy="261196"/>
          </a:xfrm>
        </p:grpSpPr>
        <p:sp>
          <p:nvSpPr>
            <p:cNvPr id="57" name="Abgerundetes Rechteck 56"/>
            <p:cNvSpPr/>
            <p:nvPr/>
          </p:nvSpPr>
          <p:spPr>
            <a:xfrm>
              <a:off x="1430867" y="4609254"/>
              <a:ext cx="442046" cy="261196"/>
            </a:xfrm>
            <a:prstGeom prst="roundRect">
              <a:avLst>
                <a:gd name="adj" fmla="val 43877"/>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9" name="Gerader Verbinder 68"/>
            <p:cNvCxnSpPr/>
            <p:nvPr/>
          </p:nvCxnSpPr>
          <p:spPr>
            <a:xfrm>
              <a:off x="1430867" y="4739851"/>
              <a:ext cx="442046"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cxnSp>
        <p:nvCxnSpPr>
          <p:cNvPr id="72" name="Gerader Verbinder 71"/>
          <p:cNvCxnSpPr>
            <a:stCxn id="30" idx="0"/>
            <a:endCxn id="29" idx="0"/>
          </p:cNvCxnSpPr>
          <p:nvPr/>
        </p:nvCxnSpPr>
        <p:spPr>
          <a:xfrm flipV="1">
            <a:off x="2656119" y="341316"/>
            <a:ext cx="4207" cy="50640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 name="Gerader Verbinder 74"/>
          <p:cNvCxnSpPr>
            <a:stCxn id="29" idx="4"/>
            <a:endCxn id="30" idx="4"/>
          </p:cNvCxnSpPr>
          <p:nvPr/>
        </p:nvCxnSpPr>
        <p:spPr>
          <a:xfrm flipH="1" flipV="1">
            <a:off x="4780248" y="4762499"/>
            <a:ext cx="404977" cy="2322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Gerader Verbinder 77"/>
          <p:cNvCxnSpPr>
            <a:stCxn id="30" idx="2"/>
            <a:endCxn id="29" idx="2"/>
          </p:cNvCxnSpPr>
          <p:nvPr/>
        </p:nvCxnSpPr>
        <p:spPr>
          <a:xfrm flipH="1">
            <a:off x="135427" y="4762499"/>
            <a:ext cx="396563" cy="2322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3" name="Geschweifte Klammer rechts 82"/>
          <p:cNvSpPr/>
          <p:nvPr/>
        </p:nvSpPr>
        <p:spPr>
          <a:xfrm rot="19888105">
            <a:off x="3933148" y="-37436"/>
            <a:ext cx="196849" cy="5290528"/>
          </a:xfrm>
          <a:prstGeom prst="rightBrace">
            <a:avLst>
              <a:gd name="adj1" fmla="val 8333"/>
              <a:gd name="adj2" fmla="val 2063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1" name="Textfeld 40"/>
          <p:cNvSpPr txBox="1"/>
          <p:nvPr/>
        </p:nvSpPr>
        <p:spPr>
          <a:xfrm>
            <a:off x="8226983" y="5025644"/>
            <a:ext cx="2360005" cy="646331"/>
          </a:xfrm>
          <a:prstGeom prst="rect">
            <a:avLst/>
          </a:prstGeom>
          <a:noFill/>
        </p:spPr>
        <p:txBody>
          <a:bodyPr wrap="none" rtlCol="0">
            <a:spAutoFit/>
          </a:bodyPr>
          <a:lstStyle/>
          <a:p>
            <a:pPr algn="ctr"/>
            <a:r>
              <a:rPr lang="de-DE" dirty="0" smtClean="0"/>
              <a:t>Temperaturgesteuerter</a:t>
            </a:r>
          </a:p>
          <a:p>
            <a:pPr algn="ctr"/>
            <a:r>
              <a:rPr lang="de-DE" dirty="0" smtClean="0"/>
              <a:t>Fensteröffner</a:t>
            </a:r>
            <a:endParaRPr lang="de-DE" dirty="0"/>
          </a:p>
        </p:txBody>
      </p:sp>
      <p:sp>
        <p:nvSpPr>
          <p:cNvPr id="42" name="Rechteck 41"/>
          <p:cNvSpPr/>
          <p:nvPr/>
        </p:nvSpPr>
        <p:spPr>
          <a:xfrm>
            <a:off x="1394075" y="2938732"/>
            <a:ext cx="2541375"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2" name="Gruppieren 61"/>
          <p:cNvGrpSpPr/>
          <p:nvPr/>
        </p:nvGrpSpPr>
        <p:grpSpPr>
          <a:xfrm>
            <a:off x="2549009" y="2819182"/>
            <a:ext cx="219560" cy="1314476"/>
            <a:chOff x="2549009" y="2819182"/>
            <a:chExt cx="219560" cy="1314476"/>
          </a:xfrm>
        </p:grpSpPr>
        <p:sp>
          <p:nvSpPr>
            <p:cNvPr id="64" name="Abgerundetes Rechteck 63"/>
            <p:cNvSpPr/>
            <p:nvPr/>
          </p:nvSpPr>
          <p:spPr>
            <a:xfrm>
              <a:off x="2553749" y="2819182"/>
              <a:ext cx="214820" cy="114518"/>
            </a:xfrm>
            <a:prstGeom prst="roundRect">
              <a:avLst>
                <a:gd name="adj" fmla="val 43877"/>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2636080" y="2846212"/>
              <a:ext cx="48491" cy="9000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Abgerundetes Rechteck 64"/>
            <p:cNvSpPr/>
            <p:nvPr/>
          </p:nvSpPr>
          <p:spPr>
            <a:xfrm>
              <a:off x="2549009" y="2945968"/>
              <a:ext cx="214820" cy="174051"/>
            </a:xfrm>
            <a:prstGeom prst="roundRect">
              <a:avLst>
                <a:gd name="adj" fmla="val 43877"/>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p:cNvSpPr/>
            <p:nvPr/>
          </p:nvSpPr>
          <p:spPr>
            <a:xfrm>
              <a:off x="2705854" y="2999219"/>
              <a:ext cx="48491" cy="787702"/>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p:cNvSpPr/>
            <p:nvPr/>
          </p:nvSpPr>
          <p:spPr>
            <a:xfrm>
              <a:off x="2567618" y="2999219"/>
              <a:ext cx="48491" cy="787702"/>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6" name="Gerader Verbinder 45"/>
            <p:cNvCxnSpPr/>
            <p:nvPr/>
          </p:nvCxnSpPr>
          <p:spPr>
            <a:xfrm>
              <a:off x="2588702" y="3680241"/>
              <a:ext cx="1382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r Verbinder 75"/>
            <p:cNvCxnSpPr>
              <a:stCxn id="44" idx="2"/>
            </p:cNvCxnSpPr>
            <p:nvPr/>
          </p:nvCxnSpPr>
          <p:spPr>
            <a:xfrm flipH="1">
              <a:off x="2656119" y="3746212"/>
              <a:ext cx="4207" cy="38744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7" name="Grafik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4770" y="4976422"/>
            <a:ext cx="2637682" cy="1723354"/>
          </a:xfrm>
          <a:prstGeom prst="rect">
            <a:avLst/>
          </a:prstGeom>
        </p:spPr>
      </p:pic>
      <p:sp>
        <p:nvSpPr>
          <p:cNvPr id="77" name="Textfeld 76"/>
          <p:cNvSpPr txBox="1"/>
          <p:nvPr/>
        </p:nvSpPr>
        <p:spPr>
          <a:xfrm>
            <a:off x="5490593" y="4417776"/>
            <a:ext cx="1168910" cy="369332"/>
          </a:xfrm>
          <a:prstGeom prst="rect">
            <a:avLst/>
          </a:prstGeom>
          <a:noFill/>
        </p:spPr>
        <p:txBody>
          <a:bodyPr wrap="none" rtlCol="0">
            <a:spAutoFit/>
          </a:bodyPr>
          <a:lstStyle/>
          <a:p>
            <a:r>
              <a:rPr lang="de-DE" dirty="0" smtClean="0"/>
              <a:t>so oder so</a:t>
            </a:r>
            <a:endParaRPr lang="de-DE" dirty="0"/>
          </a:p>
        </p:txBody>
      </p:sp>
      <p:cxnSp>
        <p:nvCxnSpPr>
          <p:cNvPr id="80" name="Gerade Verbindung mit Pfeil 79"/>
          <p:cNvCxnSpPr>
            <a:stCxn id="77" idx="1"/>
          </p:cNvCxnSpPr>
          <p:nvPr/>
        </p:nvCxnSpPr>
        <p:spPr>
          <a:xfrm flipH="1" flipV="1">
            <a:off x="2882864" y="3241918"/>
            <a:ext cx="2607729" cy="1360524"/>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4" name="Gerade Verbindung mit Pfeil 83"/>
          <p:cNvCxnSpPr>
            <a:stCxn id="77" idx="3"/>
          </p:cNvCxnSpPr>
          <p:nvPr/>
        </p:nvCxnSpPr>
        <p:spPr>
          <a:xfrm>
            <a:off x="6659503" y="4602442"/>
            <a:ext cx="405819" cy="322137"/>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423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063" y="3107035"/>
            <a:ext cx="4158233" cy="3678269"/>
          </a:xfrm>
          <a:prstGeom prst="rect">
            <a:avLst/>
          </a:prstGeom>
        </p:spPr>
      </p:pic>
      <p:graphicFrame>
        <p:nvGraphicFramePr>
          <p:cNvPr id="4" name="Tabelle 3"/>
          <p:cNvGraphicFramePr>
            <a:graphicFrameLocks noGrp="1"/>
          </p:cNvGraphicFramePr>
          <p:nvPr>
            <p:extLst>
              <p:ext uri="{D42A27DB-BD31-4B8C-83A1-F6EECF244321}">
                <p14:modId xmlns:p14="http://schemas.microsoft.com/office/powerpoint/2010/main" val="1336919077"/>
              </p:ext>
            </p:extLst>
          </p:nvPr>
        </p:nvGraphicFramePr>
        <p:xfrm>
          <a:off x="214394" y="239202"/>
          <a:ext cx="5752773" cy="2887943"/>
        </p:xfrm>
        <a:graphic>
          <a:graphicData uri="http://schemas.openxmlformats.org/drawingml/2006/table">
            <a:tbl>
              <a:tblPr>
                <a:tableStyleId>{5C22544A-7EE6-4342-B048-85BDC9FD1C3A}</a:tableStyleId>
              </a:tblPr>
              <a:tblGrid>
                <a:gridCol w="1028274"/>
                <a:gridCol w="1056064"/>
                <a:gridCol w="1195021"/>
                <a:gridCol w="1236707"/>
                <a:gridCol w="1236707"/>
              </a:tblGrid>
              <a:tr h="240662">
                <a:tc>
                  <a:txBody>
                    <a:bodyPr/>
                    <a:lstStyle/>
                    <a:p>
                      <a:pPr algn="ctr" fontAlgn="ctr"/>
                      <a:endParaRPr lang="de-DE"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endParaRPr lang="de-DE"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endParaRPr lang="de-DE"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de-DE" sz="1400" u="none" strike="noStrike">
                          <a:effectLst/>
                        </a:rPr>
                        <a:t>Strebenlänge</a:t>
                      </a:r>
                      <a:endParaRPr lang="de-DE"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de-DE" sz="1400" b="0" i="0" u="none" strike="noStrike">
                        <a:solidFill>
                          <a:srgbClr val="000000"/>
                        </a:solidFill>
                        <a:effectLst/>
                        <a:latin typeface="Calibri" panose="020F0502020204030204" pitchFamily="34" charset="0"/>
                      </a:endParaRPr>
                    </a:p>
                  </a:txBody>
                  <a:tcPr marL="0" marR="0" marT="0" marB="0" anchor="ctr"/>
                </a:tc>
              </a:tr>
              <a:tr h="1203309">
                <a:tc>
                  <a:txBody>
                    <a:bodyPr/>
                    <a:lstStyle/>
                    <a:p>
                      <a:pPr algn="ctr" fontAlgn="ctr"/>
                      <a:r>
                        <a:rPr lang="de-DE" sz="1400" u="sng" strike="noStrike" dirty="0">
                          <a:effectLst/>
                          <a:hlinkClick r:id="rId3"/>
                        </a:rPr>
                        <a:t>Streben für ø 5,50 </a:t>
                      </a:r>
                      <a:r>
                        <a:rPr lang="de-DE" sz="1400" u="sng" strike="noStrike" dirty="0" smtClean="0">
                          <a:effectLst/>
                          <a:hlinkClick r:id="rId3"/>
                        </a:rPr>
                        <a:t>m</a:t>
                      </a:r>
                      <a:endParaRPr lang="de-DE" sz="1400" u="sng" strike="noStrike" dirty="0" smtClean="0">
                        <a:effectLst/>
                      </a:endParaRPr>
                    </a:p>
                    <a:p>
                      <a:pPr algn="ctr" fontAlgn="ctr"/>
                      <a:r>
                        <a:rPr lang="de-DE" sz="1400" b="0" i="0" u="sng" strike="noStrike" dirty="0" smtClean="0">
                          <a:solidFill>
                            <a:srgbClr val="0563C1"/>
                          </a:solidFill>
                          <a:effectLst/>
                          <a:latin typeface="Calibri" panose="020F0502020204030204" pitchFamily="34" charset="0"/>
                        </a:rPr>
                        <a:t>oder</a:t>
                      </a:r>
                      <a:r>
                        <a:rPr lang="de-DE" sz="1400" b="0" i="0" u="sng" strike="noStrike" baseline="0" dirty="0" smtClean="0">
                          <a:solidFill>
                            <a:srgbClr val="0563C1"/>
                          </a:solidFill>
                          <a:effectLst/>
                          <a:latin typeface="Calibri" panose="020F0502020204030204" pitchFamily="34" charset="0"/>
                        </a:rPr>
                        <a:t> Radius</a:t>
                      </a:r>
                    </a:p>
                    <a:p>
                      <a:pPr algn="ctr" fontAlgn="ctr"/>
                      <a:r>
                        <a:rPr lang="de-DE" sz="1400" b="0" i="0" u="sng" strike="noStrike" baseline="0" dirty="0" smtClean="0">
                          <a:solidFill>
                            <a:srgbClr val="0563C1"/>
                          </a:solidFill>
                          <a:effectLst/>
                          <a:latin typeface="Calibri" panose="020F0502020204030204" pitchFamily="34" charset="0"/>
                        </a:rPr>
                        <a:t>2,75m</a:t>
                      </a:r>
                      <a:endParaRPr lang="de-DE" sz="1400" b="0" i="0" u="sng" strike="noStrike" dirty="0">
                        <a:solidFill>
                          <a:srgbClr val="0563C1"/>
                        </a:solidFill>
                        <a:effectLst/>
                        <a:latin typeface="Calibri" panose="020F0502020204030204" pitchFamily="34" charset="0"/>
                      </a:endParaRPr>
                    </a:p>
                  </a:txBody>
                  <a:tcPr marL="0" marR="0" marT="0" marB="0" anchor="ctr"/>
                </a:tc>
                <a:tc>
                  <a:txBody>
                    <a:bodyPr/>
                    <a:lstStyle/>
                    <a:p>
                      <a:pPr algn="ctr" fontAlgn="ctr"/>
                      <a:r>
                        <a:rPr lang="de-DE" sz="1400" u="none" strike="noStrike" dirty="0">
                          <a:effectLst/>
                        </a:rPr>
                        <a:t>Anzahl</a:t>
                      </a:r>
                      <a:endParaRPr lang="de-DE"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de-DE" sz="1400" u="none" strike="noStrike">
                          <a:effectLst/>
                        </a:rPr>
                        <a:t>Länge ohne Nabe [cm]</a:t>
                      </a:r>
                      <a:endParaRPr lang="de-DE"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de-DE" sz="1400" u="none" strike="noStrike" dirty="0">
                          <a:effectLst/>
                        </a:rPr>
                        <a:t>Nabe PVC Rohr</a:t>
                      </a:r>
                      <a:br>
                        <a:rPr lang="de-DE" sz="1400" u="none" strike="noStrike" dirty="0">
                          <a:effectLst/>
                        </a:rPr>
                      </a:br>
                      <a:r>
                        <a:rPr lang="de-DE" sz="1400" u="none" strike="noStrike" dirty="0">
                          <a:effectLst/>
                        </a:rPr>
                        <a:t>innen 9,7 cm</a:t>
                      </a:r>
                      <a:br>
                        <a:rPr lang="de-DE" sz="1400" u="none" strike="noStrike" dirty="0">
                          <a:effectLst/>
                        </a:rPr>
                      </a:br>
                      <a:r>
                        <a:rPr lang="de-DE" sz="1400" u="none" strike="noStrike" dirty="0">
                          <a:effectLst/>
                        </a:rPr>
                        <a:t>außen 11,00 </a:t>
                      </a:r>
                      <a:r>
                        <a:rPr lang="de-DE" sz="1400" u="none" strike="noStrike" dirty="0" smtClean="0">
                          <a:effectLst/>
                        </a:rPr>
                        <a:t>cm</a:t>
                      </a:r>
                      <a:endParaRPr lang="de-DE"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de-DE" sz="1400" u="none" strike="noStrike" kern="1200" dirty="0" smtClean="0">
                          <a:solidFill>
                            <a:schemeClr val="dk1"/>
                          </a:solidFill>
                          <a:effectLst/>
                          <a:latin typeface="+mn-lt"/>
                          <a:ea typeface="+mn-ea"/>
                          <a:cs typeface="+mn-cs"/>
                        </a:rPr>
                        <a:t>Axialwinkel</a:t>
                      </a:r>
                    </a:p>
                    <a:p>
                      <a:pPr algn="ctr" fontAlgn="ctr"/>
                      <a:r>
                        <a:rPr lang="de-DE" sz="1400" u="none" strike="noStrike" kern="1200" dirty="0" smtClean="0">
                          <a:solidFill>
                            <a:schemeClr val="dk1"/>
                          </a:solidFill>
                          <a:effectLst/>
                          <a:latin typeface="+mn-lt"/>
                          <a:ea typeface="+mn-ea"/>
                          <a:cs typeface="+mn-cs"/>
                        </a:rPr>
                        <a:t>der Streben</a:t>
                      </a:r>
                      <a:endParaRPr lang="de-DE" sz="1400" u="none" strike="noStrike" kern="1200" dirty="0">
                        <a:solidFill>
                          <a:schemeClr val="dk1"/>
                        </a:solidFill>
                        <a:effectLst/>
                        <a:latin typeface="+mn-lt"/>
                        <a:ea typeface="+mn-ea"/>
                        <a:cs typeface="+mn-cs"/>
                      </a:endParaRPr>
                    </a:p>
                  </a:txBody>
                  <a:tcPr marL="0" marR="0" marT="0" marB="0" anchor="ctr"/>
                </a:tc>
              </a:tr>
              <a:tr h="240662">
                <a:tc>
                  <a:txBody>
                    <a:bodyPr/>
                    <a:lstStyle/>
                    <a:p>
                      <a:pPr algn="ctr" fontAlgn="ctr"/>
                      <a:r>
                        <a:rPr lang="de-DE" sz="1400" u="none" strike="noStrike" dirty="0">
                          <a:effectLst/>
                        </a:rPr>
                        <a:t>A</a:t>
                      </a:r>
                      <a:endParaRPr lang="de-DE"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de-DE" sz="1400" u="none" strike="noStrike">
                          <a:effectLst/>
                        </a:rPr>
                        <a:t>30</a:t>
                      </a:r>
                      <a:endParaRPr lang="de-DE"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de-DE" sz="1400" u="none" strike="noStrike">
                          <a:effectLst/>
                        </a:rPr>
                        <a:t>90,678</a:t>
                      </a:r>
                      <a:endParaRPr lang="de-DE"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de-DE" sz="1400" u="none" strike="noStrike" dirty="0">
                          <a:effectLst/>
                        </a:rPr>
                        <a:t>79,678</a:t>
                      </a:r>
                      <a:endParaRPr lang="de-DE"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de-DE" sz="1400" u="none" strike="noStrike" kern="1200" dirty="0">
                          <a:solidFill>
                            <a:schemeClr val="dk1"/>
                          </a:solidFill>
                          <a:effectLst/>
                          <a:latin typeface="+mn-lt"/>
                          <a:ea typeface="+mn-ea"/>
                          <a:cs typeface="+mn-cs"/>
                        </a:rPr>
                        <a:t>9.49°</a:t>
                      </a:r>
                    </a:p>
                  </a:txBody>
                  <a:tcPr marL="0" marR="0" marT="0" marB="0" anchor="ctr"/>
                </a:tc>
              </a:tr>
              <a:tr h="240662">
                <a:tc>
                  <a:txBody>
                    <a:bodyPr/>
                    <a:lstStyle/>
                    <a:p>
                      <a:pPr algn="ctr" fontAlgn="ctr"/>
                      <a:r>
                        <a:rPr lang="de-DE" sz="1400" u="none" strike="noStrike">
                          <a:effectLst/>
                        </a:rPr>
                        <a:t>B</a:t>
                      </a:r>
                      <a:endParaRPr lang="de-DE"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de-DE" sz="1400" u="none" strike="noStrike">
                          <a:effectLst/>
                        </a:rPr>
                        <a:t>35</a:t>
                      </a:r>
                      <a:endParaRPr lang="de-DE"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de-DE" sz="1400" u="none" strike="noStrike">
                          <a:effectLst/>
                        </a:rPr>
                        <a:t>105,126</a:t>
                      </a:r>
                      <a:endParaRPr lang="de-DE"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de-DE" sz="1400" u="none" strike="noStrike" dirty="0">
                          <a:effectLst/>
                        </a:rPr>
                        <a:t>94,126</a:t>
                      </a:r>
                      <a:endParaRPr lang="de-DE"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de-DE" sz="1400" u="none" strike="noStrike" kern="1200" dirty="0">
                          <a:solidFill>
                            <a:schemeClr val="dk1"/>
                          </a:solidFill>
                          <a:effectLst/>
                          <a:latin typeface="+mn-lt"/>
                          <a:ea typeface="+mn-ea"/>
                          <a:cs typeface="+mn-cs"/>
                        </a:rPr>
                        <a:t>11.02°</a:t>
                      </a:r>
                    </a:p>
                  </a:txBody>
                  <a:tcPr marL="0" marR="0" marT="0" marB="0" anchor="ctr"/>
                </a:tc>
              </a:tr>
              <a:tr h="240662">
                <a:tc>
                  <a:txBody>
                    <a:bodyPr/>
                    <a:lstStyle/>
                    <a:p>
                      <a:pPr algn="ctr" fontAlgn="ctr"/>
                      <a:r>
                        <a:rPr lang="de-DE" sz="1400" u="none" strike="noStrike">
                          <a:effectLst/>
                        </a:rPr>
                        <a:t>C1</a:t>
                      </a:r>
                      <a:endParaRPr lang="de-DE"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de-DE" sz="1400" u="none" strike="noStrike">
                          <a:effectLst/>
                        </a:rPr>
                        <a:t>40</a:t>
                      </a:r>
                      <a:endParaRPr lang="de-DE"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de-DE" sz="1400" u="none" strike="noStrike">
                          <a:effectLst/>
                        </a:rPr>
                        <a:t>115,915</a:t>
                      </a:r>
                      <a:endParaRPr lang="de-DE"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de-DE" sz="1400" u="none" strike="noStrike" dirty="0">
                          <a:effectLst/>
                        </a:rPr>
                        <a:t>104,915</a:t>
                      </a:r>
                      <a:endParaRPr lang="de-DE"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de-DE" sz="1400" u="none" strike="noStrike" kern="1200" dirty="0">
                          <a:solidFill>
                            <a:schemeClr val="dk1"/>
                          </a:solidFill>
                          <a:effectLst/>
                          <a:latin typeface="+mn-lt"/>
                          <a:ea typeface="+mn-ea"/>
                          <a:cs typeface="+mn-cs"/>
                        </a:rPr>
                        <a:t>12.16°</a:t>
                      </a:r>
                    </a:p>
                  </a:txBody>
                  <a:tcPr marL="0" marR="0" marT="0" marB="0" anchor="ctr"/>
                </a:tc>
              </a:tr>
              <a:tr h="240662">
                <a:tc>
                  <a:txBody>
                    <a:bodyPr/>
                    <a:lstStyle/>
                    <a:p>
                      <a:pPr algn="ctr" fontAlgn="ctr"/>
                      <a:r>
                        <a:rPr lang="de-DE" sz="1400" u="none" strike="noStrike">
                          <a:effectLst/>
                        </a:rPr>
                        <a:t>C2</a:t>
                      </a:r>
                      <a:endParaRPr lang="de-DE"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de-DE" sz="1400" u="none" strike="noStrike">
                          <a:effectLst/>
                        </a:rPr>
                        <a:t>40</a:t>
                      </a:r>
                      <a:endParaRPr lang="de-DE"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de-DE" sz="1400" u="none" strike="noStrike">
                          <a:effectLst/>
                        </a:rPr>
                        <a:t>115,915</a:t>
                      </a:r>
                      <a:endParaRPr lang="de-DE"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de-DE" sz="1400" u="none" strike="noStrike" dirty="0">
                          <a:effectLst/>
                        </a:rPr>
                        <a:t>104,915</a:t>
                      </a:r>
                      <a:endParaRPr lang="de-DE" sz="1400" b="0" i="0" u="none" strike="noStrike" dirty="0">
                        <a:solidFill>
                          <a:srgbClr val="000000"/>
                        </a:solidFill>
                        <a:effectLst/>
                        <a:latin typeface="Calibri" panose="020F050202020403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400" u="none" strike="noStrike" kern="1200" dirty="0" smtClean="0">
                          <a:solidFill>
                            <a:schemeClr val="dk1"/>
                          </a:solidFill>
                          <a:effectLst/>
                          <a:latin typeface="+mn-lt"/>
                          <a:ea typeface="+mn-ea"/>
                          <a:cs typeface="+mn-cs"/>
                        </a:rPr>
                        <a:t>12.16°</a:t>
                      </a:r>
                    </a:p>
                  </a:txBody>
                  <a:tcPr marL="0" marR="0" marT="0" marB="0" anchor="ctr"/>
                </a:tc>
              </a:tr>
              <a:tr h="240662">
                <a:tc>
                  <a:txBody>
                    <a:bodyPr/>
                    <a:lstStyle/>
                    <a:p>
                      <a:pPr algn="ctr" fontAlgn="ctr"/>
                      <a:r>
                        <a:rPr lang="de-DE" sz="1400" u="none" strike="noStrike">
                          <a:effectLst/>
                        </a:rPr>
                        <a:t>D</a:t>
                      </a:r>
                      <a:endParaRPr lang="de-DE"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de-DE" sz="1400" u="none" strike="noStrike">
                          <a:effectLst/>
                        </a:rPr>
                        <a:t>20</a:t>
                      </a:r>
                      <a:endParaRPr lang="de-DE"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de-DE" sz="1400" u="none" strike="noStrike">
                          <a:effectLst/>
                        </a:rPr>
                        <a:t>121,280</a:t>
                      </a:r>
                      <a:endParaRPr lang="de-DE"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de-DE" sz="1400" u="none" strike="noStrike" dirty="0">
                          <a:effectLst/>
                        </a:rPr>
                        <a:t>110,280</a:t>
                      </a:r>
                      <a:endParaRPr lang="de-DE" sz="1400" b="0" i="0" u="none" strike="noStrike" dirty="0">
                        <a:solidFill>
                          <a:srgbClr val="000000"/>
                        </a:solidFill>
                        <a:effectLst/>
                        <a:latin typeface="Calibri" panose="020F050202020403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400" u="none" strike="noStrike" kern="1200" dirty="0" smtClean="0">
                          <a:solidFill>
                            <a:schemeClr val="dk1"/>
                          </a:solidFill>
                          <a:effectLst/>
                          <a:latin typeface="+mn-lt"/>
                          <a:ea typeface="+mn-ea"/>
                          <a:cs typeface="+mn-cs"/>
                        </a:rPr>
                        <a:t>12.74°</a:t>
                      </a:r>
                    </a:p>
                  </a:txBody>
                  <a:tcPr marL="0" marR="0" marT="0" marB="0" anchor="ctr"/>
                </a:tc>
              </a:tr>
              <a:tr h="240662">
                <a:tc>
                  <a:txBody>
                    <a:bodyPr/>
                    <a:lstStyle/>
                    <a:p>
                      <a:pPr algn="ctr" fontAlgn="ctr"/>
                      <a:r>
                        <a:rPr lang="de-DE" sz="1400" u="none" strike="noStrike" dirty="0">
                          <a:effectLst/>
                        </a:rPr>
                        <a:t>Summe</a:t>
                      </a:r>
                      <a:endParaRPr lang="de-DE"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de-DE" sz="1400" u="none" strike="noStrike">
                          <a:effectLst/>
                        </a:rPr>
                        <a:t>165</a:t>
                      </a:r>
                      <a:endParaRPr lang="de-DE"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de-DE" sz="1400" u="none" strike="noStrike">
                          <a:effectLst/>
                        </a:rPr>
                        <a:t> </a:t>
                      </a:r>
                      <a:endParaRPr lang="de-DE"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de-DE" sz="1400" u="none" strike="noStrike" dirty="0">
                          <a:effectLst/>
                        </a:rPr>
                        <a:t>162,836</a:t>
                      </a:r>
                      <a:endParaRPr lang="de-DE"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endParaRPr lang="de-DE" sz="1400" b="0" i="0" u="none" strike="noStrike" dirty="0">
                        <a:solidFill>
                          <a:srgbClr val="000000"/>
                        </a:solidFill>
                        <a:effectLst/>
                        <a:latin typeface="Calibri" panose="020F0502020204030204" pitchFamily="34" charset="0"/>
                      </a:endParaRPr>
                    </a:p>
                  </a:txBody>
                  <a:tcPr marL="0" marR="0" marT="0" marB="0" anchor="ctr"/>
                </a:tc>
              </a:tr>
            </a:tbl>
          </a:graphicData>
        </a:graphic>
      </p:graphicFrame>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66" y="3258696"/>
            <a:ext cx="4478998" cy="3526608"/>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1275" y="188755"/>
            <a:ext cx="4320815" cy="3381687"/>
          </a:xfrm>
          <a:prstGeom prst="rect">
            <a:avLst/>
          </a:prstGeom>
        </p:spPr>
      </p:pic>
      <p:sp>
        <p:nvSpPr>
          <p:cNvPr id="2" name="Textfeld 1"/>
          <p:cNvSpPr txBox="1"/>
          <p:nvPr/>
        </p:nvSpPr>
        <p:spPr>
          <a:xfrm>
            <a:off x="9029701" y="3754315"/>
            <a:ext cx="2976264" cy="2031325"/>
          </a:xfrm>
          <a:prstGeom prst="rect">
            <a:avLst/>
          </a:prstGeom>
          <a:noFill/>
        </p:spPr>
        <p:txBody>
          <a:bodyPr wrap="square" rtlCol="0">
            <a:spAutoFit/>
          </a:bodyPr>
          <a:lstStyle/>
          <a:p>
            <a:r>
              <a:rPr lang="de-DE" dirty="0" smtClean="0"/>
              <a:t>Die 5/9 Kruschke-Fuller Version hat den Vorteil, das die Kuppel flach aufliegt, der untere Rand gleichzeitig schon als Beet Umrandung mit ca. 1m Höhe verwendet werden kann.</a:t>
            </a:r>
            <a:endParaRPr lang="de-DE" dirty="0"/>
          </a:p>
        </p:txBody>
      </p:sp>
    </p:spTree>
    <p:extLst>
      <p:ext uri="{BB962C8B-B14F-4D97-AF65-F5344CB8AC3E}">
        <p14:creationId xmlns:p14="http://schemas.microsoft.com/office/powerpoint/2010/main" val="4070799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uppieren 93"/>
          <p:cNvGrpSpPr/>
          <p:nvPr/>
        </p:nvGrpSpPr>
        <p:grpSpPr>
          <a:xfrm>
            <a:off x="4193060" y="416097"/>
            <a:ext cx="3873812" cy="3542001"/>
            <a:chOff x="4154148" y="974831"/>
            <a:chExt cx="3873812" cy="3542001"/>
          </a:xfrm>
        </p:grpSpPr>
        <p:sp>
          <p:nvSpPr>
            <p:cNvPr id="29" name="Ellipse 28"/>
            <p:cNvSpPr/>
            <p:nvPr/>
          </p:nvSpPr>
          <p:spPr>
            <a:xfrm>
              <a:off x="4526538" y="1242250"/>
              <a:ext cx="3091992" cy="30919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r Verbinder 29"/>
            <p:cNvCxnSpPr/>
            <p:nvPr/>
          </p:nvCxnSpPr>
          <p:spPr>
            <a:xfrm>
              <a:off x="5194261" y="1279958"/>
              <a:ext cx="878273" cy="1508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flipH="1">
              <a:off x="6073588" y="1373066"/>
              <a:ext cx="991768" cy="1428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flipH="1">
              <a:off x="6072535" y="2792506"/>
              <a:ext cx="1717794" cy="14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a:xfrm flipH="1" flipV="1">
              <a:off x="6072534" y="2807100"/>
              <a:ext cx="739820" cy="1527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flipV="1">
              <a:off x="5186082" y="2816527"/>
              <a:ext cx="886452" cy="1515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a:xfrm>
              <a:off x="4343400" y="2658035"/>
              <a:ext cx="1729134" cy="149065"/>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5007453" y="2177382"/>
              <a:ext cx="696201" cy="369332"/>
            </a:xfrm>
            <a:prstGeom prst="rect">
              <a:avLst/>
            </a:prstGeom>
            <a:noFill/>
          </p:spPr>
          <p:txBody>
            <a:bodyPr wrap="square" rtlCol="0">
              <a:spAutoFit/>
            </a:bodyPr>
            <a:lstStyle/>
            <a:p>
              <a:pPr algn="ctr"/>
              <a:r>
                <a:rPr lang="de-DE" dirty="0" smtClean="0"/>
                <a:t>55,3°</a:t>
              </a:r>
              <a:endParaRPr lang="de-DE" dirty="0"/>
            </a:p>
          </p:txBody>
        </p:sp>
        <p:sp>
          <p:nvSpPr>
            <p:cNvPr id="37" name="Textfeld 36"/>
            <p:cNvSpPr txBox="1"/>
            <p:nvPr/>
          </p:nvSpPr>
          <p:spPr>
            <a:xfrm>
              <a:off x="5837614" y="1706083"/>
              <a:ext cx="696201" cy="369332"/>
            </a:xfrm>
            <a:prstGeom prst="rect">
              <a:avLst/>
            </a:prstGeom>
            <a:noFill/>
          </p:spPr>
          <p:txBody>
            <a:bodyPr wrap="square" rtlCol="0">
              <a:spAutoFit/>
            </a:bodyPr>
            <a:lstStyle/>
            <a:p>
              <a:pPr algn="ctr"/>
              <a:r>
                <a:rPr lang="de-DE" dirty="0" smtClean="0"/>
                <a:t>64,7°</a:t>
              </a:r>
              <a:endParaRPr lang="de-DE" dirty="0"/>
            </a:p>
          </p:txBody>
        </p:sp>
        <p:sp>
          <p:nvSpPr>
            <p:cNvPr id="38" name="Textfeld 37"/>
            <p:cNvSpPr txBox="1"/>
            <p:nvPr/>
          </p:nvSpPr>
          <p:spPr>
            <a:xfrm>
              <a:off x="6597602" y="2253262"/>
              <a:ext cx="696201" cy="369332"/>
            </a:xfrm>
            <a:prstGeom prst="rect">
              <a:avLst/>
            </a:prstGeom>
            <a:noFill/>
          </p:spPr>
          <p:txBody>
            <a:bodyPr wrap="square" rtlCol="0">
              <a:spAutoFit/>
            </a:bodyPr>
            <a:lstStyle/>
            <a:p>
              <a:pPr algn="ctr"/>
              <a:r>
                <a:rPr lang="de-DE" dirty="0" smtClean="0"/>
                <a:t>55,3°</a:t>
              </a:r>
              <a:endParaRPr lang="de-DE" dirty="0"/>
            </a:p>
          </p:txBody>
        </p:sp>
        <p:sp>
          <p:nvSpPr>
            <p:cNvPr id="39" name="Textfeld 38"/>
            <p:cNvSpPr txBox="1"/>
            <p:nvPr/>
          </p:nvSpPr>
          <p:spPr>
            <a:xfrm>
              <a:off x="6473774" y="2960584"/>
              <a:ext cx="696201" cy="369332"/>
            </a:xfrm>
            <a:prstGeom prst="rect">
              <a:avLst/>
            </a:prstGeom>
            <a:noFill/>
          </p:spPr>
          <p:txBody>
            <a:bodyPr wrap="square" rtlCol="0">
              <a:spAutoFit/>
            </a:bodyPr>
            <a:lstStyle/>
            <a:p>
              <a:pPr algn="ctr"/>
              <a:r>
                <a:rPr lang="de-DE" dirty="0" smtClean="0"/>
                <a:t>64,7°</a:t>
              </a:r>
              <a:endParaRPr lang="de-DE" dirty="0"/>
            </a:p>
          </p:txBody>
        </p:sp>
        <p:sp>
          <p:nvSpPr>
            <p:cNvPr id="40" name="Textfeld 39"/>
            <p:cNvSpPr txBox="1"/>
            <p:nvPr/>
          </p:nvSpPr>
          <p:spPr>
            <a:xfrm>
              <a:off x="5075736" y="2886424"/>
              <a:ext cx="696201" cy="369332"/>
            </a:xfrm>
            <a:prstGeom prst="rect">
              <a:avLst/>
            </a:prstGeom>
            <a:noFill/>
          </p:spPr>
          <p:txBody>
            <a:bodyPr wrap="square" rtlCol="0">
              <a:spAutoFit/>
            </a:bodyPr>
            <a:lstStyle/>
            <a:p>
              <a:pPr algn="ctr"/>
              <a:r>
                <a:rPr lang="de-DE" dirty="0" smtClean="0"/>
                <a:t>64,7°</a:t>
              </a:r>
              <a:endParaRPr lang="de-DE" dirty="0"/>
            </a:p>
          </p:txBody>
        </p:sp>
        <p:sp>
          <p:nvSpPr>
            <p:cNvPr id="41" name="Textfeld 40"/>
            <p:cNvSpPr txBox="1"/>
            <p:nvPr/>
          </p:nvSpPr>
          <p:spPr>
            <a:xfrm>
              <a:off x="5703654" y="3384502"/>
              <a:ext cx="696201" cy="369332"/>
            </a:xfrm>
            <a:prstGeom prst="rect">
              <a:avLst/>
            </a:prstGeom>
            <a:noFill/>
          </p:spPr>
          <p:txBody>
            <a:bodyPr wrap="square" rtlCol="0">
              <a:spAutoFit/>
            </a:bodyPr>
            <a:lstStyle/>
            <a:p>
              <a:pPr algn="ctr"/>
              <a:r>
                <a:rPr lang="de-DE" dirty="0" smtClean="0"/>
                <a:t>55,3°</a:t>
              </a:r>
              <a:endParaRPr lang="de-DE" dirty="0"/>
            </a:p>
          </p:txBody>
        </p:sp>
        <p:sp>
          <p:nvSpPr>
            <p:cNvPr id="78" name="Textfeld 77"/>
            <p:cNvSpPr txBox="1"/>
            <p:nvPr/>
          </p:nvSpPr>
          <p:spPr>
            <a:xfrm>
              <a:off x="4154148" y="2348809"/>
              <a:ext cx="308098" cy="369332"/>
            </a:xfrm>
            <a:prstGeom prst="rect">
              <a:avLst/>
            </a:prstGeom>
            <a:noFill/>
          </p:spPr>
          <p:txBody>
            <a:bodyPr wrap="none" rtlCol="0">
              <a:spAutoFit/>
            </a:bodyPr>
            <a:lstStyle/>
            <a:p>
              <a:r>
                <a:rPr lang="de-DE" dirty="0" smtClean="0"/>
                <a:t>C</a:t>
              </a:r>
              <a:endParaRPr lang="de-DE" dirty="0"/>
            </a:p>
          </p:txBody>
        </p:sp>
        <p:sp>
          <p:nvSpPr>
            <p:cNvPr id="79" name="Textfeld 78"/>
            <p:cNvSpPr txBox="1"/>
            <p:nvPr/>
          </p:nvSpPr>
          <p:spPr>
            <a:xfrm>
              <a:off x="4932560" y="4147500"/>
              <a:ext cx="308098" cy="369332"/>
            </a:xfrm>
            <a:prstGeom prst="rect">
              <a:avLst/>
            </a:prstGeom>
            <a:noFill/>
          </p:spPr>
          <p:txBody>
            <a:bodyPr wrap="none" rtlCol="0">
              <a:spAutoFit/>
            </a:bodyPr>
            <a:lstStyle/>
            <a:p>
              <a:r>
                <a:rPr lang="de-DE" dirty="0" smtClean="0"/>
                <a:t>C</a:t>
              </a:r>
              <a:endParaRPr lang="de-DE" dirty="0"/>
            </a:p>
          </p:txBody>
        </p:sp>
        <p:sp>
          <p:nvSpPr>
            <p:cNvPr id="80" name="Textfeld 79"/>
            <p:cNvSpPr txBox="1"/>
            <p:nvPr/>
          </p:nvSpPr>
          <p:spPr>
            <a:xfrm>
              <a:off x="5007072" y="974831"/>
              <a:ext cx="308098" cy="369332"/>
            </a:xfrm>
            <a:prstGeom prst="rect">
              <a:avLst/>
            </a:prstGeom>
            <a:noFill/>
          </p:spPr>
          <p:txBody>
            <a:bodyPr wrap="none" rtlCol="0">
              <a:spAutoFit/>
            </a:bodyPr>
            <a:lstStyle/>
            <a:p>
              <a:r>
                <a:rPr lang="de-DE" dirty="0" smtClean="0"/>
                <a:t>C</a:t>
              </a:r>
              <a:endParaRPr lang="de-DE" dirty="0"/>
            </a:p>
          </p:txBody>
        </p:sp>
        <p:sp>
          <p:nvSpPr>
            <p:cNvPr id="81" name="Textfeld 80"/>
            <p:cNvSpPr txBox="1"/>
            <p:nvPr/>
          </p:nvSpPr>
          <p:spPr>
            <a:xfrm>
              <a:off x="6997898" y="1067745"/>
              <a:ext cx="308098" cy="369332"/>
            </a:xfrm>
            <a:prstGeom prst="rect">
              <a:avLst/>
            </a:prstGeom>
            <a:noFill/>
          </p:spPr>
          <p:txBody>
            <a:bodyPr wrap="none" rtlCol="0">
              <a:spAutoFit/>
            </a:bodyPr>
            <a:lstStyle/>
            <a:p>
              <a:r>
                <a:rPr lang="de-DE" dirty="0" smtClean="0"/>
                <a:t>C</a:t>
              </a:r>
              <a:endParaRPr lang="de-DE" dirty="0"/>
            </a:p>
          </p:txBody>
        </p:sp>
        <p:sp>
          <p:nvSpPr>
            <p:cNvPr id="82" name="Textfeld 81"/>
            <p:cNvSpPr txBox="1"/>
            <p:nvPr/>
          </p:nvSpPr>
          <p:spPr>
            <a:xfrm>
              <a:off x="7719862" y="2718141"/>
              <a:ext cx="308098" cy="369332"/>
            </a:xfrm>
            <a:prstGeom prst="rect">
              <a:avLst/>
            </a:prstGeom>
            <a:noFill/>
          </p:spPr>
          <p:txBody>
            <a:bodyPr wrap="none" rtlCol="0">
              <a:spAutoFit/>
            </a:bodyPr>
            <a:lstStyle/>
            <a:p>
              <a:r>
                <a:rPr lang="de-DE" dirty="0" smtClean="0"/>
                <a:t>C</a:t>
              </a:r>
              <a:endParaRPr lang="de-DE" dirty="0"/>
            </a:p>
          </p:txBody>
        </p:sp>
        <p:sp>
          <p:nvSpPr>
            <p:cNvPr id="83" name="Textfeld 82"/>
            <p:cNvSpPr txBox="1"/>
            <p:nvPr/>
          </p:nvSpPr>
          <p:spPr>
            <a:xfrm>
              <a:off x="6771790" y="4147500"/>
              <a:ext cx="308098" cy="369332"/>
            </a:xfrm>
            <a:prstGeom prst="rect">
              <a:avLst/>
            </a:prstGeom>
            <a:noFill/>
          </p:spPr>
          <p:txBody>
            <a:bodyPr wrap="none" rtlCol="0">
              <a:spAutoFit/>
            </a:bodyPr>
            <a:lstStyle/>
            <a:p>
              <a:r>
                <a:rPr lang="de-DE" dirty="0" smtClean="0"/>
                <a:t>C</a:t>
              </a:r>
              <a:endParaRPr lang="de-DE" dirty="0"/>
            </a:p>
          </p:txBody>
        </p:sp>
      </p:grpSp>
      <p:grpSp>
        <p:nvGrpSpPr>
          <p:cNvPr id="95" name="Gruppieren 94"/>
          <p:cNvGrpSpPr/>
          <p:nvPr/>
        </p:nvGrpSpPr>
        <p:grpSpPr>
          <a:xfrm>
            <a:off x="8343751" y="368881"/>
            <a:ext cx="3657034" cy="3633988"/>
            <a:chOff x="8158928" y="927615"/>
            <a:chExt cx="3657034" cy="3633988"/>
          </a:xfrm>
        </p:grpSpPr>
        <p:sp>
          <p:nvSpPr>
            <p:cNvPr id="42" name="Ellipse 41"/>
            <p:cNvSpPr/>
            <p:nvPr/>
          </p:nvSpPr>
          <p:spPr>
            <a:xfrm>
              <a:off x="8325949" y="1247318"/>
              <a:ext cx="3091992" cy="30919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 name="Gerader Verbinder 43"/>
            <p:cNvCxnSpPr/>
            <p:nvPr/>
          </p:nvCxnSpPr>
          <p:spPr>
            <a:xfrm flipH="1">
              <a:off x="9871947" y="1166641"/>
              <a:ext cx="535618" cy="16266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a:xfrm flipH="1">
              <a:off x="9865659" y="2793314"/>
              <a:ext cx="1727742" cy="12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Gerader Verbinder 45"/>
            <p:cNvCxnSpPr/>
            <p:nvPr/>
          </p:nvCxnSpPr>
          <p:spPr>
            <a:xfrm flipH="1" flipV="1">
              <a:off x="9865659" y="2807100"/>
              <a:ext cx="541906" cy="1612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flipV="1">
              <a:off x="8468476" y="2807102"/>
              <a:ext cx="1403469" cy="10167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Gerader Verbinder 47"/>
            <p:cNvCxnSpPr/>
            <p:nvPr/>
          </p:nvCxnSpPr>
          <p:spPr>
            <a:xfrm>
              <a:off x="8472058" y="1779797"/>
              <a:ext cx="1399887" cy="1027303"/>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feld 48"/>
            <p:cNvSpPr txBox="1"/>
            <p:nvPr/>
          </p:nvSpPr>
          <p:spPr>
            <a:xfrm>
              <a:off x="9304445" y="1788167"/>
              <a:ext cx="696201" cy="369332"/>
            </a:xfrm>
            <a:prstGeom prst="rect">
              <a:avLst/>
            </a:prstGeom>
            <a:noFill/>
          </p:spPr>
          <p:txBody>
            <a:bodyPr wrap="square" rtlCol="0">
              <a:spAutoFit/>
            </a:bodyPr>
            <a:lstStyle/>
            <a:p>
              <a:pPr algn="ctr"/>
              <a:r>
                <a:rPr lang="de-DE" dirty="0" smtClean="0"/>
                <a:t>72,0°</a:t>
              </a:r>
              <a:endParaRPr lang="de-DE" dirty="0"/>
            </a:p>
          </p:txBody>
        </p:sp>
        <p:sp>
          <p:nvSpPr>
            <p:cNvPr id="51" name="Textfeld 50"/>
            <p:cNvSpPr txBox="1"/>
            <p:nvPr/>
          </p:nvSpPr>
          <p:spPr>
            <a:xfrm>
              <a:off x="10222127" y="2190129"/>
              <a:ext cx="696201" cy="369332"/>
            </a:xfrm>
            <a:prstGeom prst="rect">
              <a:avLst/>
            </a:prstGeom>
            <a:noFill/>
          </p:spPr>
          <p:txBody>
            <a:bodyPr wrap="square" rtlCol="0">
              <a:spAutoFit/>
            </a:bodyPr>
            <a:lstStyle/>
            <a:p>
              <a:pPr algn="ctr"/>
              <a:r>
                <a:rPr lang="de-DE" dirty="0" smtClean="0"/>
                <a:t>72,0°</a:t>
              </a:r>
              <a:endParaRPr lang="de-DE" dirty="0"/>
            </a:p>
          </p:txBody>
        </p:sp>
        <p:sp>
          <p:nvSpPr>
            <p:cNvPr id="52" name="Textfeld 51"/>
            <p:cNvSpPr txBox="1"/>
            <p:nvPr/>
          </p:nvSpPr>
          <p:spPr>
            <a:xfrm>
              <a:off x="10268746" y="2983363"/>
              <a:ext cx="696201" cy="369332"/>
            </a:xfrm>
            <a:prstGeom prst="rect">
              <a:avLst/>
            </a:prstGeom>
            <a:noFill/>
          </p:spPr>
          <p:txBody>
            <a:bodyPr wrap="square" rtlCol="0">
              <a:spAutoFit/>
            </a:bodyPr>
            <a:lstStyle/>
            <a:p>
              <a:pPr algn="ctr"/>
              <a:r>
                <a:rPr lang="de-DE" dirty="0" smtClean="0"/>
                <a:t>72,0°</a:t>
              </a:r>
              <a:endParaRPr lang="de-DE" dirty="0"/>
            </a:p>
          </p:txBody>
        </p:sp>
        <p:sp>
          <p:nvSpPr>
            <p:cNvPr id="53" name="Textfeld 52"/>
            <p:cNvSpPr txBox="1"/>
            <p:nvPr/>
          </p:nvSpPr>
          <p:spPr>
            <a:xfrm>
              <a:off x="8831293" y="2617156"/>
              <a:ext cx="696201" cy="369332"/>
            </a:xfrm>
            <a:prstGeom prst="rect">
              <a:avLst/>
            </a:prstGeom>
            <a:noFill/>
          </p:spPr>
          <p:txBody>
            <a:bodyPr wrap="square" rtlCol="0">
              <a:spAutoFit/>
            </a:bodyPr>
            <a:lstStyle/>
            <a:p>
              <a:pPr algn="ctr"/>
              <a:r>
                <a:rPr lang="de-DE" dirty="0" smtClean="0"/>
                <a:t>72,0°</a:t>
              </a:r>
              <a:endParaRPr lang="de-DE" dirty="0"/>
            </a:p>
          </p:txBody>
        </p:sp>
        <p:sp>
          <p:nvSpPr>
            <p:cNvPr id="54" name="Textfeld 53"/>
            <p:cNvSpPr txBox="1"/>
            <p:nvPr/>
          </p:nvSpPr>
          <p:spPr>
            <a:xfrm>
              <a:off x="9303924" y="3266757"/>
              <a:ext cx="696201" cy="369332"/>
            </a:xfrm>
            <a:prstGeom prst="rect">
              <a:avLst/>
            </a:prstGeom>
            <a:noFill/>
          </p:spPr>
          <p:txBody>
            <a:bodyPr wrap="square" rtlCol="0">
              <a:spAutoFit/>
            </a:bodyPr>
            <a:lstStyle/>
            <a:p>
              <a:pPr algn="ctr"/>
              <a:r>
                <a:rPr lang="de-DE" dirty="0" smtClean="0"/>
                <a:t>72,0°</a:t>
              </a:r>
              <a:endParaRPr lang="de-DE" dirty="0"/>
            </a:p>
          </p:txBody>
        </p:sp>
        <p:sp>
          <p:nvSpPr>
            <p:cNvPr id="84" name="Textfeld 83"/>
            <p:cNvSpPr txBox="1"/>
            <p:nvPr/>
          </p:nvSpPr>
          <p:spPr>
            <a:xfrm>
              <a:off x="8158928" y="1554793"/>
              <a:ext cx="317716" cy="369332"/>
            </a:xfrm>
            <a:prstGeom prst="rect">
              <a:avLst/>
            </a:prstGeom>
            <a:noFill/>
          </p:spPr>
          <p:txBody>
            <a:bodyPr wrap="none" rtlCol="0">
              <a:spAutoFit/>
            </a:bodyPr>
            <a:lstStyle/>
            <a:p>
              <a:r>
                <a:rPr lang="de-DE" dirty="0" smtClean="0"/>
                <a:t>A</a:t>
              </a:r>
              <a:endParaRPr lang="de-DE" dirty="0"/>
            </a:p>
          </p:txBody>
        </p:sp>
        <p:sp>
          <p:nvSpPr>
            <p:cNvPr id="85" name="Textfeld 84"/>
            <p:cNvSpPr txBox="1"/>
            <p:nvPr/>
          </p:nvSpPr>
          <p:spPr>
            <a:xfrm>
              <a:off x="11498246" y="2718141"/>
              <a:ext cx="317716" cy="369332"/>
            </a:xfrm>
            <a:prstGeom prst="rect">
              <a:avLst/>
            </a:prstGeom>
            <a:noFill/>
          </p:spPr>
          <p:txBody>
            <a:bodyPr wrap="none" rtlCol="0">
              <a:spAutoFit/>
            </a:bodyPr>
            <a:lstStyle/>
            <a:p>
              <a:r>
                <a:rPr lang="de-DE" dirty="0" smtClean="0"/>
                <a:t>A</a:t>
              </a:r>
              <a:endParaRPr lang="de-DE" dirty="0"/>
            </a:p>
          </p:txBody>
        </p:sp>
        <p:sp>
          <p:nvSpPr>
            <p:cNvPr id="86" name="Textfeld 85"/>
            <p:cNvSpPr txBox="1"/>
            <p:nvPr/>
          </p:nvSpPr>
          <p:spPr>
            <a:xfrm>
              <a:off x="10090999" y="927615"/>
              <a:ext cx="317716" cy="369332"/>
            </a:xfrm>
            <a:prstGeom prst="rect">
              <a:avLst/>
            </a:prstGeom>
            <a:noFill/>
          </p:spPr>
          <p:txBody>
            <a:bodyPr wrap="none" rtlCol="0">
              <a:spAutoFit/>
            </a:bodyPr>
            <a:lstStyle/>
            <a:p>
              <a:r>
                <a:rPr lang="de-DE" dirty="0" smtClean="0"/>
                <a:t>A</a:t>
              </a:r>
              <a:endParaRPr lang="de-DE" dirty="0"/>
            </a:p>
          </p:txBody>
        </p:sp>
        <p:sp>
          <p:nvSpPr>
            <p:cNvPr id="88" name="Textfeld 87"/>
            <p:cNvSpPr txBox="1"/>
            <p:nvPr/>
          </p:nvSpPr>
          <p:spPr>
            <a:xfrm>
              <a:off x="8190802" y="3569070"/>
              <a:ext cx="317716" cy="369332"/>
            </a:xfrm>
            <a:prstGeom prst="rect">
              <a:avLst/>
            </a:prstGeom>
            <a:noFill/>
          </p:spPr>
          <p:txBody>
            <a:bodyPr wrap="none" rtlCol="0">
              <a:spAutoFit/>
            </a:bodyPr>
            <a:lstStyle/>
            <a:p>
              <a:r>
                <a:rPr lang="de-DE" dirty="0" smtClean="0"/>
                <a:t>A</a:t>
              </a:r>
              <a:endParaRPr lang="de-DE" dirty="0"/>
            </a:p>
          </p:txBody>
        </p:sp>
        <p:sp>
          <p:nvSpPr>
            <p:cNvPr id="89" name="Textfeld 88"/>
            <p:cNvSpPr txBox="1"/>
            <p:nvPr/>
          </p:nvSpPr>
          <p:spPr>
            <a:xfrm>
              <a:off x="10358092" y="4192271"/>
              <a:ext cx="317716" cy="369332"/>
            </a:xfrm>
            <a:prstGeom prst="rect">
              <a:avLst/>
            </a:prstGeom>
            <a:noFill/>
          </p:spPr>
          <p:txBody>
            <a:bodyPr wrap="none" rtlCol="0">
              <a:spAutoFit/>
            </a:bodyPr>
            <a:lstStyle/>
            <a:p>
              <a:r>
                <a:rPr lang="de-DE" dirty="0" smtClean="0"/>
                <a:t>A</a:t>
              </a:r>
              <a:endParaRPr lang="de-DE" dirty="0"/>
            </a:p>
          </p:txBody>
        </p:sp>
      </p:grpSp>
      <p:grpSp>
        <p:nvGrpSpPr>
          <p:cNvPr id="93" name="Gruppieren 92"/>
          <p:cNvGrpSpPr/>
          <p:nvPr/>
        </p:nvGrpSpPr>
        <p:grpSpPr>
          <a:xfrm>
            <a:off x="192536" y="405538"/>
            <a:ext cx="3877146" cy="3551205"/>
            <a:chOff x="280088" y="964272"/>
            <a:chExt cx="3877146" cy="3551205"/>
          </a:xfrm>
        </p:grpSpPr>
        <p:sp>
          <p:nvSpPr>
            <p:cNvPr id="9" name="Ellipse 8"/>
            <p:cNvSpPr/>
            <p:nvPr/>
          </p:nvSpPr>
          <p:spPr>
            <a:xfrm>
              <a:off x="735290" y="1240174"/>
              <a:ext cx="3091992" cy="30919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r Verbinder 10"/>
            <p:cNvCxnSpPr/>
            <p:nvPr/>
          </p:nvCxnSpPr>
          <p:spPr>
            <a:xfrm>
              <a:off x="1659118" y="1159497"/>
              <a:ext cx="622168" cy="16266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flipH="1">
              <a:off x="2281286" y="1358153"/>
              <a:ext cx="986349" cy="1428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flipH="1">
              <a:off x="2281286" y="2786170"/>
              <a:ext cx="1721455" cy="18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flipH="1" flipV="1">
              <a:off x="2281286" y="2805024"/>
              <a:ext cx="739820" cy="1527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flipV="1">
              <a:off x="1290918" y="2814451"/>
              <a:ext cx="990368" cy="1418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a:xfrm>
              <a:off x="556273" y="2667000"/>
              <a:ext cx="1725013" cy="138024"/>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1249140" y="2072161"/>
              <a:ext cx="696201" cy="369332"/>
            </a:xfrm>
            <a:prstGeom prst="rect">
              <a:avLst/>
            </a:prstGeom>
            <a:noFill/>
          </p:spPr>
          <p:txBody>
            <a:bodyPr wrap="square" rtlCol="0">
              <a:spAutoFit/>
            </a:bodyPr>
            <a:lstStyle/>
            <a:p>
              <a:pPr algn="ctr"/>
              <a:r>
                <a:rPr lang="de-DE" dirty="0" smtClean="0"/>
                <a:t>64,5°</a:t>
              </a:r>
              <a:endParaRPr lang="de-DE" dirty="0"/>
            </a:p>
          </p:txBody>
        </p:sp>
        <p:sp>
          <p:nvSpPr>
            <p:cNvPr id="24" name="Textfeld 23"/>
            <p:cNvSpPr txBox="1"/>
            <p:nvPr/>
          </p:nvSpPr>
          <p:spPr>
            <a:xfrm>
              <a:off x="2102269" y="1702829"/>
              <a:ext cx="696201" cy="369332"/>
            </a:xfrm>
            <a:prstGeom prst="rect">
              <a:avLst/>
            </a:prstGeom>
            <a:noFill/>
          </p:spPr>
          <p:txBody>
            <a:bodyPr wrap="square" rtlCol="0">
              <a:spAutoFit/>
            </a:bodyPr>
            <a:lstStyle/>
            <a:p>
              <a:pPr algn="ctr"/>
              <a:r>
                <a:rPr lang="de-DE" dirty="0" smtClean="0"/>
                <a:t>55,5°</a:t>
              </a:r>
              <a:endParaRPr lang="de-DE" dirty="0"/>
            </a:p>
          </p:txBody>
        </p:sp>
        <p:sp>
          <p:nvSpPr>
            <p:cNvPr id="25" name="Textfeld 24"/>
            <p:cNvSpPr txBox="1"/>
            <p:nvPr/>
          </p:nvSpPr>
          <p:spPr>
            <a:xfrm>
              <a:off x="2841603" y="2256827"/>
              <a:ext cx="696201" cy="369332"/>
            </a:xfrm>
            <a:prstGeom prst="rect">
              <a:avLst/>
            </a:prstGeom>
            <a:noFill/>
          </p:spPr>
          <p:txBody>
            <a:bodyPr wrap="square" rtlCol="0">
              <a:spAutoFit/>
            </a:bodyPr>
            <a:lstStyle/>
            <a:p>
              <a:pPr algn="ctr"/>
              <a:r>
                <a:rPr lang="de-DE" dirty="0" smtClean="0"/>
                <a:t>55,5°</a:t>
              </a:r>
              <a:endParaRPr lang="de-DE" dirty="0"/>
            </a:p>
          </p:txBody>
        </p:sp>
        <p:sp>
          <p:nvSpPr>
            <p:cNvPr id="26" name="Textfeld 25"/>
            <p:cNvSpPr txBox="1"/>
            <p:nvPr/>
          </p:nvSpPr>
          <p:spPr>
            <a:xfrm>
              <a:off x="2727992" y="2983363"/>
              <a:ext cx="696201" cy="369332"/>
            </a:xfrm>
            <a:prstGeom prst="rect">
              <a:avLst/>
            </a:prstGeom>
            <a:noFill/>
          </p:spPr>
          <p:txBody>
            <a:bodyPr wrap="square" rtlCol="0">
              <a:spAutoFit/>
            </a:bodyPr>
            <a:lstStyle/>
            <a:p>
              <a:pPr algn="ctr"/>
              <a:r>
                <a:rPr lang="de-DE" dirty="0" smtClean="0"/>
                <a:t>64,5°</a:t>
              </a:r>
              <a:endParaRPr lang="de-DE" dirty="0"/>
            </a:p>
          </p:txBody>
        </p:sp>
        <p:sp>
          <p:nvSpPr>
            <p:cNvPr id="27" name="Textfeld 26"/>
            <p:cNvSpPr txBox="1"/>
            <p:nvPr/>
          </p:nvSpPr>
          <p:spPr>
            <a:xfrm>
              <a:off x="1284488" y="2884348"/>
              <a:ext cx="696201" cy="369332"/>
            </a:xfrm>
            <a:prstGeom prst="rect">
              <a:avLst/>
            </a:prstGeom>
            <a:noFill/>
          </p:spPr>
          <p:txBody>
            <a:bodyPr wrap="square" rtlCol="0">
              <a:spAutoFit/>
            </a:bodyPr>
            <a:lstStyle/>
            <a:p>
              <a:pPr algn="ctr"/>
              <a:r>
                <a:rPr lang="de-DE" dirty="0" smtClean="0"/>
                <a:t>60,0°</a:t>
              </a:r>
              <a:endParaRPr lang="de-DE" dirty="0"/>
            </a:p>
          </p:txBody>
        </p:sp>
        <p:sp>
          <p:nvSpPr>
            <p:cNvPr id="28" name="Textfeld 27"/>
            <p:cNvSpPr txBox="1"/>
            <p:nvPr/>
          </p:nvSpPr>
          <p:spPr>
            <a:xfrm>
              <a:off x="1881492" y="3344651"/>
              <a:ext cx="696201" cy="369332"/>
            </a:xfrm>
            <a:prstGeom prst="rect">
              <a:avLst/>
            </a:prstGeom>
            <a:noFill/>
          </p:spPr>
          <p:txBody>
            <a:bodyPr wrap="square" rtlCol="0">
              <a:spAutoFit/>
            </a:bodyPr>
            <a:lstStyle/>
            <a:p>
              <a:pPr algn="ctr"/>
              <a:r>
                <a:rPr lang="de-DE" dirty="0" smtClean="0"/>
                <a:t>60,0°</a:t>
              </a:r>
              <a:endParaRPr lang="de-DE" dirty="0"/>
            </a:p>
          </p:txBody>
        </p:sp>
        <p:sp>
          <p:nvSpPr>
            <p:cNvPr id="76" name="Textfeld 75"/>
            <p:cNvSpPr txBox="1"/>
            <p:nvPr/>
          </p:nvSpPr>
          <p:spPr>
            <a:xfrm>
              <a:off x="280088" y="2436644"/>
              <a:ext cx="308098" cy="369332"/>
            </a:xfrm>
            <a:prstGeom prst="rect">
              <a:avLst/>
            </a:prstGeom>
            <a:noFill/>
          </p:spPr>
          <p:txBody>
            <a:bodyPr wrap="none" rtlCol="0">
              <a:spAutoFit/>
            </a:bodyPr>
            <a:lstStyle/>
            <a:p>
              <a:r>
                <a:rPr lang="de-DE" dirty="0" smtClean="0"/>
                <a:t>C</a:t>
              </a:r>
              <a:endParaRPr lang="de-DE" dirty="0"/>
            </a:p>
          </p:txBody>
        </p:sp>
        <p:sp>
          <p:nvSpPr>
            <p:cNvPr id="77" name="Textfeld 76"/>
            <p:cNvSpPr txBox="1"/>
            <p:nvPr/>
          </p:nvSpPr>
          <p:spPr>
            <a:xfrm>
              <a:off x="2986324" y="4146145"/>
              <a:ext cx="308098" cy="369332"/>
            </a:xfrm>
            <a:prstGeom prst="rect">
              <a:avLst/>
            </a:prstGeom>
            <a:noFill/>
          </p:spPr>
          <p:txBody>
            <a:bodyPr wrap="none" rtlCol="0">
              <a:spAutoFit/>
            </a:bodyPr>
            <a:lstStyle/>
            <a:p>
              <a:r>
                <a:rPr lang="de-DE" dirty="0" smtClean="0"/>
                <a:t>C</a:t>
              </a:r>
              <a:endParaRPr lang="de-DE" dirty="0"/>
            </a:p>
          </p:txBody>
        </p:sp>
        <p:sp>
          <p:nvSpPr>
            <p:cNvPr id="87" name="Textfeld 86"/>
            <p:cNvSpPr txBox="1"/>
            <p:nvPr/>
          </p:nvSpPr>
          <p:spPr>
            <a:xfrm>
              <a:off x="3245054" y="1166641"/>
              <a:ext cx="317716" cy="369332"/>
            </a:xfrm>
            <a:prstGeom prst="rect">
              <a:avLst/>
            </a:prstGeom>
            <a:noFill/>
          </p:spPr>
          <p:txBody>
            <a:bodyPr wrap="none" rtlCol="0">
              <a:spAutoFit/>
            </a:bodyPr>
            <a:lstStyle/>
            <a:p>
              <a:r>
                <a:rPr lang="de-DE" dirty="0" smtClean="0"/>
                <a:t>A</a:t>
              </a:r>
              <a:endParaRPr lang="de-DE" dirty="0"/>
            </a:p>
          </p:txBody>
        </p:sp>
        <p:sp>
          <p:nvSpPr>
            <p:cNvPr id="90" name="Textfeld 89"/>
            <p:cNvSpPr txBox="1"/>
            <p:nvPr/>
          </p:nvSpPr>
          <p:spPr>
            <a:xfrm>
              <a:off x="3839518" y="2718141"/>
              <a:ext cx="317716" cy="369332"/>
            </a:xfrm>
            <a:prstGeom prst="rect">
              <a:avLst/>
            </a:prstGeom>
            <a:noFill/>
          </p:spPr>
          <p:txBody>
            <a:bodyPr wrap="none" rtlCol="0">
              <a:spAutoFit/>
            </a:bodyPr>
            <a:lstStyle/>
            <a:p>
              <a:r>
                <a:rPr lang="de-DE" dirty="0" smtClean="0"/>
                <a:t>B</a:t>
              </a:r>
              <a:endParaRPr lang="de-DE" dirty="0"/>
            </a:p>
          </p:txBody>
        </p:sp>
        <p:sp>
          <p:nvSpPr>
            <p:cNvPr id="91" name="Textfeld 90"/>
            <p:cNvSpPr txBox="1"/>
            <p:nvPr/>
          </p:nvSpPr>
          <p:spPr>
            <a:xfrm>
              <a:off x="1390734" y="964272"/>
              <a:ext cx="317716" cy="369332"/>
            </a:xfrm>
            <a:prstGeom prst="rect">
              <a:avLst/>
            </a:prstGeom>
            <a:noFill/>
          </p:spPr>
          <p:txBody>
            <a:bodyPr wrap="none" rtlCol="0">
              <a:spAutoFit/>
            </a:bodyPr>
            <a:lstStyle/>
            <a:p>
              <a:r>
                <a:rPr lang="de-DE" dirty="0" smtClean="0"/>
                <a:t>B</a:t>
              </a:r>
              <a:endParaRPr lang="de-DE" dirty="0"/>
            </a:p>
          </p:txBody>
        </p:sp>
        <p:sp>
          <p:nvSpPr>
            <p:cNvPr id="92" name="Textfeld 91"/>
            <p:cNvSpPr txBox="1"/>
            <p:nvPr/>
          </p:nvSpPr>
          <p:spPr>
            <a:xfrm>
              <a:off x="1017287" y="4032731"/>
              <a:ext cx="327334" cy="369332"/>
            </a:xfrm>
            <a:prstGeom prst="rect">
              <a:avLst/>
            </a:prstGeom>
            <a:noFill/>
          </p:spPr>
          <p:txBody>
            <a:bodyPr wrap="none" rtlCol="0">
              <a:spAutoFit/>
            </a:bodyPr>
            <a:lstStyle/>
            <a:p>
              <a:r>
                <a:rPr lang="de-DE" dirty="0" smtClean="0"/>
                <a:t>D</a:t>
              </a:r>
              <a:endParaRPr lang="de-DE" dirty="0"/>
            </a:p>
          </p:txBody>
        </p:sp>
      </p:grpSp>
      <p:grpSp>
        <p:nvGrpSpPr>
          <p:cNvPr id="133" name="Gruppieren 132"/>
          <p:cNvGrpSpPr/>
          <p:nvPr/>
        </p:nvGrpSpPr>
        <p:grpSpPr>
          <a:xfrm>
            <a:off x="4287593" y="4506858"/>
            <a:ext cx="3695697" cy="3461070"/>
            <a:chOff x="4287593" y="3985362"/>
            <a:chExt cx="3695697" cy="3461070"/>
          </a:xfrm>
        </p:grpSpPr>
        <p:cxnSp>
          <p:nvCxnSpPr>
            <p:cNvPr id="100" name="Gerader Verbinder 99"/>
            <p:cNvCxnSpPr/>
            <p:nvPr/>
          </p:nvCxnSpPr>
          <p:spPr>
            <a:xfrm rot="10800000" flipH="1">
              <a:off x="4427448" y="5941984"/>
              <a:ext cx="1717794" cy="14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Gerader Verbinder 100"/>
            <p:cNvCxnSpPr/>
            <p:nvPr/>
          </p:nvCxnSpPr>
          <p:spPr>
            <a:xfrm rot="10800000" flipH="1" flipV="1">
              <a:off x="5405423" y="4414842"/>
              <a:ext cx="739820" cy="1527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Gerader Verbinder 101"/>
            <p:cNvCxnSpPr/>
            <p:nvPr/>
          </p:nvCxnSpPr>
          <p:spPr>
            <a:xfrm rot="10800000" flipV="1">
              <a:off x="6145243" y="4416918"/>
              <a:ext cx="886452" cy="1515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Gerader Verbinder 102"/>
            <p:cNvCxnSpPr/>
            <p:nvPr/>
          </p:nvCxnSpPr>
          <p:spPr>
            <a:xfrm rot="10800000">
              <a:off x="6145243" y="5941984"/>
              <a:ext cx="1729134" cy="149065"/>
            </a:xfrm>
            <a:prstGeom prst="line">
              <a:avLst/>
            </a:prstGeom>
          </p:spPr>
          <p:style>
            <a:lnRef idx="1">
              <a:schemeClr val="accent1"/>
            </a:lnRef>
            <a:fillRef idx="0">
              <a:schemeClr val="accent1"/>
            </a:fillRef>
            <a:effectRef idx="0">
              <a:schemeClr val="accent1"/>
            </a:effectRef>
            <a:fontRef idx="minor">
              <a:schemeClr val="tx1"/>
            </a:fontRef>
          </p:style>
        </p:cxnSp>
        <p:sp>
          <p:nvSpPr>
            <p:cNvPr id="107" name="Textfeld 106"/>
            <p:cNvSpPr txBox="1"/>
            <p:nvPr/>
          </p:nvSpPr>
          <p:spPr>
            <a:xfrm>
              <a:off x="5047802" y="5419168"/>
              <a:ext cx="696201" cy="369332"/>
            </a:xfrm>
            <a:prstGeom prst="rect">
              <a:avLst/>
            </a:prstGeom>
            <a:noFill/>
          </p:spPr>
          <p:txBody>
            <a:bodyPr wrap="square" rtlCol="0">
              <a:spAutoFit/>
            </a:bodyPr>
            <a:lstStyle/>
            <a:p>
              <a:pPr algn="ctr"/>
              <a:r>
                <a:rPr lang="de-DE" dirty="0" smtClean="0"/>
                <a:t>64,7°</a:t>
              </a:r>
              <a:endParaRPr lang="de-DE" dirty="0"/>
            </a:p>
          </p:txBody>
        </p:sp>
        <p:sp>
          <p:nvSpPr>
            <p:cNvPr id="108" name="Textfeld 107"/>
            <p:cNvSpPr txBox="1"/>
            <p:nvPr/>
          </p:nvSpPr>
          <p:spPr>
            <a:xfrm>
              <a:off x="6445840" y="5493328"/>
              <a:ext cx="696201" cy="369332"/>
            </a:xfrm>
            <a:prstGeom prst="rect">
              <a:avLst/>
            </a:prstGeom>
            <a:noFill/>
          </p:spPr>
          <p:txBody>
            <a:bodyPr wrap="square" rtlCol="0">
              <a:spAutoFit/>
            </a:bodyPr>
            <a:lstStyle/>
            <a:p>
              <a:pPr algn="ctr"/>
              <a:r>
                <a:rPr lang="de-DE" dirty="0" smtClean="0"/>
                <a:t>64,7°</a:t>
              </a:r>
              <a:endParaRPr lang="de-DE" dirty="0"/>
            </a:p>
          </p:txBody>
        </p:sp>
        <p:sp>
          <p:nvSpPr>
            <p:cNvPr id="109" name="Textfeld 108"/>
            <p:cNvSpPr txBox="1"/>
            <p:nvPr/>
          </p:nvSpPr>
          <p:spPr>
            <a:xfrm>
              <a:off x="5836828" y="4898073"/>
              <a:ext cx="696201" cy="369332"/>
            </a:xfrm>
            <a:prstGeom prst="rect">
              <a:avLst/>
            </a:prstGeom>
            <a:noFill/>
          </p:spPr>
          <p:txBody>
            <a:bodyPr wrap="square" rtlCol="0">
              <a:spAutoFit/>
            </a:bodyPr>
            <a:lstStyle/>
            <a:p>
              <a:pPr algn="ctr"/>
              <a:r>
                <a:rPr lang="de-DE" dirty="0" smtClean="0"/>
                <a:t>55,3°</a:t>
              </a:r>
              <a:endParaRPr lang="de-DE" dirty="0"/>
            </a:p>
          </p:txBody>
        </p:sp>
        <p:sp>
          <p:nvSpPr>
            <p:cNvPr id="116" name="Bogen 115"/>
            <p:cNvSpPr/>
            <p:nvPr/>
          </p:nvSpPr>
          <p:spPr>
            <a:xfrm>
              <a:off x="4603478" y="4400747"/>
              <a:ext cx="3091993" cy="3045685"/>
            </a:xfrm>
            <a:prstGeom prst="arc">
              <a:avLst>
                <a:gd name="adj1" fmla="val 10750471"/>
                <a:gd name="adj2" fmla="val 31655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7" name="Textfeld 116"/>
            <p:cNvSpPr txBox="1"/>
            <p:nvPr/>
          </p:nvSpPr>
          <p:spPr>
            <a:xfrm>
              <a:off x="5168411" y="4232252"/>
              <a:ext cx="308098" cy="369332"/>
            </a:xfrm>
            <a:prstGeom prst="rect">
              <a:avLst/>
            </a:prstGeom>
            <a:noFill/>
          </p:spPr>
          <p:txBody>
            <a:bodyPr wrap="none" rtlCol="0">
              <a:spAutoFit/>
            </a:bodyPr>
            <a:lstStyle/>
            <a:p>
              <a:r>
                <a:rPr lang="de-DE" dirty="0" smtClean="0"/>
                <a:t>C</a:t>
              </a:r>
              <a:endParaRPr lang="de-DE" dirty="0"/>
            </a:p>
          </p:txBody>
        </p:sp>
        <p:sp>
          <p:nvSpPr>
            <p:cNvPr id="118" name="Textfeld 117"/>
            <p:cNvSpPr txBox="1"/>
            <p:nvPr/>
          </p:nvSpPr>
          <p:spPr>
            <a:xfrm>
              <a:off x="4287593" y="5609102"/>
              <a:ext cx="308098" cy="369332"/>
            </a:xfrm>
            <a:prstGeom prst="rect">
              <a:avLst/>
            </a:prstGeom>
            <a:noFill/>
          </p:spPr>
          <p:txBody>
            <a:bodyPr wrap="none" rtlCol="0">
              <a:spAutoFit/>
            </a:bodyPr>
            <a:lstStyle/>
            <a:p>
              <a:r>
                <a:rPr lang="de-DE" dirty="0" smtClean="0"/>
                <a:t>C</a:t>
              </a:r>
              <a:endParaRPr lang="de-DE" dirty="0"/>
            </a:p>
          </p:txBody>
        </p:sp>
        <p:sp>
          <p:nvSpPr>
            <p:cNvPr id="119" name="Textfeld 118"/>
            <p:cNvSpPr txBox="1"/>
            <p:nvPr/>
          </p:nvSpPr>
          <p:spPr>
            <a:xfrm>
              <a:off x="7675192" y="5738923"/>
              <a:ext cx="308098" cy="369332"/>
            </a:xfrm>
            <a:prstGeom prst="rect">
              <a:avLst/>
            </a:prstGeom>
            <a:noFill/>
          </p:spPr>
          <p:txBody>
            <a:bodyPr wrap="none" rtlCol="0">
              <a:spAutoFit/>
            </a:bodyPr>
            <a:lstStyle/>
            <a:p>
              <a:r>
                <a:rPr lang="de-DE" dirty="0" smtClean="0"/>
                <a:t>C</a:t>
              </a:r>
              <a:endParaRPr lang="de-DE" dirty="0"/>
            </a:p>
          </p:txBody>
        </p:sp>
        <p:sp>
          <p:nvSpPr>
            <p:cNvPr id="120" name="Textfeld 119"/>
            <p:cNvSpPr txBox="1"/>
            <p:nvPr/>
          </p:nvSpPr>
          <p:spPr>
            <a:xfrm>
              <a:off x="6966975" y="4263927"/>
              <a:ext cx="308098" cy="369332"/>
            </a:xfrm>
            <a:prstGeom prst="rect">
              <a:avLst/>
            </a:prstGeom>
            <a:noFill/>
          </p:spPr>
          <p:txBody>
            <a:bodyPr wrap="none" rtlCol="0">
              <a:spAutoFit/>
            </a:bodyPr>
            <a:lstStyle/>
            <a:p>
              <a:r>
                <a:rPr lang="de-DE" dirty="0" smtClean="0"/>
                <a:t>C</a:t>
              </a:r>
              <a:endParaRPr lang="de-DE" dirty="0"/>
            </a:p>
          </p:txBody>
        </p:sp>
        <p:cxnSp>
          <p:nvCxnSpPr>
            <p:cNvPr id="122" name="Gerader Verbinder 121"/>
            <p:cNvCxnSpPr>
              <a:stCxn id="117" idx="1"/>
              <a:endCxn id="118" idx="0"/>
            </p:cNvCxnSpPr>
            <p:nvPr/>
          </p:nvCxnSpPr>
          <p:spPr>
            <a:xfrm flipH="1">
              <a:off x="4441642" y="4416918"/>
              <a:ext cx="726769" cy="119218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4" name="Textfeld 123"/>
            <p:cNvSpPr txBox="1"/>
            <p:nvPr/>
          </p:nvSpPr>
          <p:spPr>
            <a:xfrm>
              <a:off x="4515908" y="4767667"/>
              <a:ext cx="327334" cy="369332"/>
            </a:xfrm>
            <a:prstGeom prst="rect">
              <a:avLst/>
            </a:prstGeom>
            <a:noFill/>
          </p:spPr>
          <p:txBody>
            <a:bodyPr wrap="none" rtlCol="0">
              <a:spAutoFit/>
            </a:bodyPr>
            <a:lstStyle/>
            <a:p>
              <a:r>
                <a:rPr lang="de-DE" dirty="0" smtClean="0"/>
                <a:t>D</a:t>
              </a:r>
              <a:endParaRPr lang="de-DE" dirty="0"/>
            </a:p>
          </p:txBody>
        </p:sp>
        <p:cxnSp>
          <p:nvCxnSpPr>
            <p:cNvPr id="125" name="Gerader Verbinder 124"/>
            <p:cNvCxnSpPr/>
            <p:nvPr/>
          </p:nvCxnSpPr>
          <p:spPr>
            <a:xfrm flipH="1" flipV="1">
              <a:off x="5462748" y="4328193"/>
              <a:ext cx="1490466" cy="316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8" name="Textfeld 127"/>
            <p:cNvSpPr txBox="1"/>
            <p:nvPr/>
          </p:nvSpPr>
          <p:spPr>
            <a:xfrm>
              <a:off x="6030879" y="3985362"/>
              <a:ext cx="308098" cy="369332"/>
            </a:xfrm>
            <a:prstGeom prst="rect">
              <a:avLst/>
            </a:prstGeom>
            <a:noFill/>
          </p:spPr>
          <p:txBody>
            <a:bodyPr wrap="none" rtlCol="0">
              <a:spAutoFit/>
            </a:bodyPr>
            <a:lstStyle/>
            <a:p>
              <a:r>
                <a:rPr lang="de-DE" dirty="0" smtClean="0"/>
                <a:t>B</a:t>
              </a:r>
              <a:endParaRPr lang="de-DE" dirty="0"/>
            </a:p>
          </p:txBody>
        </p:sp>
        <p:sp>
          <p:nvSpPr>
            <p:cNvPr id="129" name="Textfeld 128"/>
            <p:cNvSpPr txBox="1"/>
            <p:nvPr/>
          </p:nvSpPr>
          <p:spPr>
            <a:xfrm>
              <a:off x="7526218" y="4860493"/>
              <a:ext cx="327334" cy="369332"/>
            </a:xfrm>
            <a:prstGeom prst="rect">
              <a:avLst/>
            </a:prstGeom>
            <a:noFill/>
          </p:spPr>
          <p:txBody>
            <a:bodyPr wrap="none" rtlCol="0">
              <a:spAutoFit/>
            </a:bodyPr>
            <a:lstStyle/>
            <a:p>
              <a:r>
                <a:rPr lang="de-DE" dirty="0" smtClean="0"/>
                <a:t>D</a:t>
              </a:r>
              <a:endParaRPr lang="de-DE" dirty="0"/>
            </a:p>
          </p:txBody>
        </p:sp>
        <p:cxnSp>
          <p:nvCxnSpPr>
            <p:cNvPr id="130" name="Gerader Verbinder 129"/>
            <p:cNvCxnSpPr>
              <a:stCxn id="120" idx="3"/>
              <a:endCxn id="119" idx="0"/>
            </p:cNvCxnSpPr>
            <p:nvPr/>
          </p:nvCxnSpPr>
          <p:spPr>
            <a:xfrm>
              <a:off x="7275073" y="4448593"/>
              <a:ext cx="554168" cy="12903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74" name="Gruppieren 173"/>
          <p:cNvGrpSpPr/>
          <p:nvPr/>
        </p:nvGrpSpPr>
        <p:grpSpPr>
          <a:xfrm>
            <a:off x="268135" y="4476359"/>
            <a:ext cx="3809114" cy="3465063"/>
            <a:chOff x="268135" y="4084477"/>
            <a:chExt cx="3809114" cy="3465063"/>
          </a:xfrm>
        </p:grpSpPr>
        <p:cxnSp>
          <p:nvCxnSpPr>
            <p:cNvPr id="138" name="Gerader Verbinder 137"/>
            <p:cNvCxnSpPr/>
            <p:nvPr/>
          </p:nvCxnSpPr>
          <p:spPr>
            <a:xfrm rot="10800000" flipH="1">
              <a:off x="464485" y="6047936"/>
              <a:ext cx="1721455" cy="18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Gerader Verbinder 138"/>
            <p:cNvCxnSpPr/>
            <p:nvPr/>
          </p:nvCxnSpPr>
          <p:spPr>
            <a:xfrm rot="10800000" flipH="1" flipV="1">
              <a:off x="1446120" y="4520794"/>
              <a:ext cx="739820" cy="1527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Gerader Verbinder 139"/>
            <p:cNvCxnSpPr/>
            <p:nvPr/>
          </p:nvCxnSpPr>
          <p:spPr>
            <a:xfrm rot="10800000" flipV="1">
              <a:off x="2185940" y="4619919"/>
              <a:ext cx="990368" cy="1418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Gerader Verbinder 140"/>
            <p:cNvCxnSpPr/>
            <p:nvPr/>
          </p:nvCxnSpPr>
          <p:spPr>
            <a:xfrm rot="10800000">
              <a:off x="2185940" y="6047936"/>
              <a:ext cx="1725013" cy="138024"/>
            </a:xfrm>
            <a:prstGeom prst="line">
              <a:avLst/>
            </a:prstGeom>
          </p:spPr>
          <p:style>
            <a:lnRef idx="1">
              <a:schemeClr val="accent1"/>
            </a:lnRef>
            <a:fillRef idx="0">
              <a:schemeClr val="accent1"/>
            </a:fillRef>
            <a:effectRef idx="0">
              <a:schemeClr val="accent1"/>
            </a:effectRef>
            <a:fontRef idx="minor">
              <a:schemeClr val="tx1"/>
            </a:fontRef>
          </p:style>
        </p:cxnSp>
        <p:sp>
          <p:nvSpPr>
            <p:cNvPr id="145" name="Textfeld 144"/>
            <p:cNvSpPr txBox="1"/>
            <p:nvPr/>
          </p:nvSpPr>
          <p:spPr>
            <a:xfrm>
              <a:off x="1041846" y="5412636"/>
              <a:ext cx="696201" cy="369332"/>
            </a:xfrm>
            <a:prstGeom prst="rect">
              <a:avLst/>
            </a:prstGeom>
            <a:noFill/>
          </p:spPr>
          <p:txBody>
            <a:bodyPr wrap="square" rtlCol="0">
              <a:spAutoFit/>
            </a:bodyPr>
            <a:lstStyle/>
            <a:p>
              <a:pPr algn="ctr"/>
              <a:r>
                <a:rPr lang="de-DE" dirty="0" smtClean="0"/>
                <a:t>64,5°</a:t>
              </a:r>
              <a:endParaRPr lang="de-DE" dirty="0"/>
            </a:p>
          </p:txBody>
        </p:sp>
        <p:sp>
          <p:nvSpPr>
            <p:cNvPr id="146" name="Textfeld 145"/>
            <p:cNvSpPr txBox="1"/>
            <p:nvPr/>
          </p:nvSpPr>
          <p:spPr>
            <a:xfrm>
              <a:off x="2648903" y="5563576"/>
              <a:ext cx="696201" cy="369332"/>
            </a:xfrm>
            <a:prstGeom prst="rect">
              <a:avLst/>
            </a:prstGeom>
            <a:noFill/>
          </p:spPr>
          <p:txBody>
            <a:bodyPr wrap="square" rtlCol="0">
              <a:spAutoFit/>
            </a:bodyPr>
            <a:lstStyle/>
            <a:p>
              <a:pPr algn="ctr"/>
              <a:r>
                <a:rPr lang="de-DE" dirty="0" smtClean="0"/>
                <a:t>60,0°</a:t>
              </a:r>
              <a:endParaRPr lang="de-DE" dirty="0"/>
            </a:p>
          </p:txBody>
        </p:sp>
        <p:sp>
          <p:nvSpPr>
            <p:cNvPr id="147" name="Textfeld 146"/>
            <p:cNvSpPr txBox="1"/>
            <p:nvPr/>
          </p:nvSpPr>
          <p:spPr>
            <a:xfrm>
              <a:off x="1923103" y="4952139"/>
              <a:ext cx="696201" cy="369332"/>
            </a:xfrm>
            <a:prstGeom prst="rect">
              <a:avLst/>
            </a:prstGeom>
            <a:noFill/>
          </p:spPr>
          <p:txBody>
            <a:bodyPr wrap="square" rtlCol="0">
              <a:spAutoFit/>
            </a:bodyPr>
            <a:lstStyle/>
            <a:p>
              <a:pPr algn="ctr"/>
              <a:r>
                <a:rPr lang="de-DE" dirty="0" smtClean="0"/>
                <a:t>60,0°</a:t>
              </a:r>
              <a:endParaRPr lang="de-DE" dirty="0"/>
            </a:p>
          </p:txBody>
        </p:sp>
        <p:sp>
          <p:nvSpPr>
            <p:cNvPr id="148" name="Textfeld 147"/>
            <p:cNvSpPr txBox="1"/>
            <p:nvPr/>
          </p:nvSpPr>
          <p:spPr>
            <a:xfrm>
              <a:off x="3769151" y="5872697"/>
              <a:ext cx="308098" cy="369332"/>
            </a:xfrm>
            <a:prstGeom prst="rect">
              <a:avLst/>
            </a:prstGeom>
            <a:noFill/>
          </p:spPr>
          <p:txBody>
            <a:bodyPr wrap="none" rtlCol="0">
              <a:spAutoFit/>
            </a:bodyPr>
            <a:lstStyle/>
            <a:p>
              <a:r>
                <a:rPr lang="de-DE" dirty="0" smtClean="0"/>
                <a:t>C</a:t>
              </a:r>
              <a:endParaRPr lang="de-DE" dirty="0"/>
            </a:p>
          </p:txBody>
        </p:sp>
        <p:sp>
          <p:nvSpPr>
            <p:cNvPr id="149" name="Textfeld 148"/>
            <p:cNvSpPr txBox="1"/>
            <p:nvPr/>
          </p:nvSpPr>
          <p:spPr>
            <a:xfrm>
              <a:off x="1195572" y="4297467"/>
              <a:ext cx="308098" cy="369332"/>
            </a:xfrm>
            <a:prstGeom prst="rect">
              <a:avLst/>
            </a:prstGeom>
            <a:noFill/>
          </p:spPr>
          <p:txBody>
            <a:bodyPr wrap="none" rtlCol="0">
              <a:spAutoFit/>
            </a:bodyPr>
            <a:lstStyle/>
            <a:p>
              <a:r>
                <a:rPr lang="de-DE" dirty="0" smtClean="0"/>
                <a:t>C</a:t>
              </a:r>
              <a:endParaRPr lang="de-DE" dirty="0"/>
            </a:p>
          </p:txBody>
        </p:sp>
        <p:sp>
          <p:nvSpPr>
            <p:cNvPr id="151" name="Textfeld 150"/>
            <p:cNvSpPr txBox="1"/>
            <p:nvPr/>
          </p:nvSpPr>
          <p:spPr>
            <a:xfrm>
              <a:off x="268135" y="5736680"/>
              <a:ext cx="317716" cy="369332"/>
            </a:xfrm>
            <a:prstGeom prst="rect">
              <a:avLst/>
            </a:prstGeom>
            <a:noFill/>
          </p:spPr>
          <p:txBody>
            <a:bodyPr wrap="none" rtlCol="0">
              <a:spAutoFit/>
            </a:bodyPr>
            <a:lstStyle/>
            <a:p>
              <a:r>
                <a:rPr lang="de-DE" dirty="0" smtClean="0"/>
                <a:t>B</a:t>
              </a:r>
              <a:endParaRPr lang="de-DE" dirty="0"/>
            </a:p>
          </p:txBody>
        </p:sp>
        <p:sp>
          <p:nvSpPr>
            <p:cNvPr id="153" name="Textfeld 152"/>
            <p:cNvSpPr txBox="1"/>
            <p:nvPr/>
          </p:nvSpPr>
          <p:spPr>
            <a:xfrm>
              <a:off x="3134330" y="4373761"/>
              <a:ext cx="327334" cy="369332"/>
            </a:xfrm>
            <a:prstGeom prst="rect">
              <a:avLst/>
            </a:prstGeom>
            <a:noFill/>
          </p:spPr>
          <p:txBody>
            <a:bodyPr wrap="none" rtlCol="0">
              <a:spAutoFit/>
            </a:bodyPr>
            <a:lstStyle/>
            <a:p>
              <a:r>
                <a:rPr lang="de-DE" dirty="0" smtClean="0"/>
                <a:t>D</a:t>
              </a:r>
              <a:endParaRPr lang="de-DE" dirty="0"/>
            </a:p>
          </p:txBody>
        </p:sp>
        <p:sp>
          <p:nvSpPr>
            <p:cNvPr id="155" name="Bogen 154"/>
            <p:cNvSpPr/>
            <p:nvPr/>
          </p:nvSpPr>
          <p:spPr>
            <a:xfrm>
              <a:off x="644756" y="4503855"/>
              <a:ext cx="3091993" cy="3045685"/>
            </a:xfrm>
            <a:prstGeom prst="arc">
              <a:avLst>
                <a:gd name="adj1" fmla="val 10750471"/>
                <a:gd name="adj2" fmla="val 31655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57" name="Gerader Verbinder 156"/>
            <p:cNvCxnSpPr/>
            <p:nvPr/>
          </p:nvCxnSpPr>
          <p:spPr>
            <a:xfrm flipH="1">
              <a:off x="464079" y="4554397"/>
              <a:ext cx="726769" cy="119218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8" name="Gerader Verbinder 157"/>
            <p:cNvCxnSpPr/>
            <p:nvPr/>
          </p:nvCxnSpPr>
          <p:spPr>
            <a:xfrm flipH="1" flipV="1">
              <a:off x="1483365" y="4405796"/>
              <a:ext cx="1643620" cy="178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1" name="Gerader Verbinder 160"/>
            <p:cNvCxnSpPr>
              <a:endCxn id="148" idx="0"/>
            </p:cNvCxnSpPr>
            <p:nvPr/>
          </p:nvCxnSpPr>
          <p:spPr>
            <a:xfrm>
              <a:off x="3400110" y="4666799"/>
              <a:ext cx="523090" cy="12058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4" name="Textfeld 163"/>
            <p:cNvSpPr txBox="1"/>
            <p:nvPr/>
          </p:nvSpPr>
          <p:spPr>
            <a:xfrm>
              <a:off x="585851" y="4900416"/>
              <a:ext cx="308098" cy="369332"/>
            </a:xfrm>
            <a:prstGeom prst="rect">
              <a:avLst/>
            </a:prstGeom>
            <a:noFill/>
          </p:spPr>
          <p:txBody>
            <a:bodyPr wrap="none" rtlCol="0">
              <a:spAutoFit/>
            </a:bodyPr>
            <a:lstStyle/>
            <a:p>
              <a:r>
                <a:rPr lang="de-DE" dirty="0" smtClean="0"/>
                <a:t>C</a:t>
              </a:r>
              <a:endParaRPr lang="de-DE" dirty="0"/>
            </a:p>
          </p:txBody>
        </p:sp>
        <p:sp>
          <p:nvSpPr>
            <p:cNvPr id="165" name="Textfeld 164"/>
            <p:cNvSpPr txBox="1"/>
            <p:nvPr/>
          </p:nvSpPr>
          <p:spPr>
            <a:xfrm>
              <a:off x="2126908" y="4084477"/>
              <a:ext cx="308098" cy="369332"/>
            </a:xfrm>
            <a:prstGeom prst="rect">
              <a:avLst/>
            </a:prstGeom>
            <a:noFill/>
          </p:spPr>
          <p:txBody>
            <a:bodyPr wrap="none" rtlCol="0">
              <a:spAutoFit/>
            </a:bodyPr>
            <a:lstStyle/>
            <a:p>
              <a:r>
                <a:rPr lang="de-DE" dirty="0" smtClean="0"/>
                <a:t>C</a:t>
              </a:r>
              <a:endParaRPr lang="de-DE" dirty="0"/>
            </a:p>
          </p:txBody>
        </p:sp>
        <p:sp>
          <p:nvSpPr>
            <p:cNvPr id="166" name="Textfeld 165"/>
            <p:cNvSpPr txBox="1"/>
            <p:nvPr/>
          </p:nvSpPr>
          <p:spPr>
            <a:xfrm>
              <a:off x="3602726" y="4965823"/>
              <a:ext cx="308098" cy="369332"/>
            </a:xfrm>
            <a:prstGeom prst="rect">
              <a:avLst/>
            </a:prstGeom>
            <a:noFill/>
          </p:spPr>
          <p:txBody>
            <a:bodyPr wrap="none" rtlCol="0">
              <a:spAutoFit/>
            </a:bodyPr>
            <a:lstStyle/>
            <a:p>
              <a:r>
                <a:rPr lang="de-DE" dirty="0" smtClean="0"/>
                <a:t>C</a:t>
              </a:r>
              <a:endParaRPr lang="de-DE" dirty="0"/>
            </a:p>
          </p:txBody>
        </p:sp>
      </p:grpSp>
      <p:sp>
        <p:nvSpPr>
          <p:cNvPr id="167" name="Textfeld 166"/>
          <p:cNvSpPr txBox="1"/>
          <p:nvPr/>
        </p:nvSpPr>
        <p:spPr>
          <a:xfrm>
            <a:off x="9230225" y="36206"/>
            <a:ext cx="1640514" cy="369332"/>
          </a:xfrm>
          <a:prstGeom prst="rect">
            <a:avLst/>
          </a:prstGeom>
          <a:noFill/>
        </p:spPr>
        <p:txBody>
          <a:bodyPr wrap="none" rtlCol="0">
            <a:spAutoFit/>
          </a:bodyPr>
          <a:lstStyle/>
          <a:p>
            <a:r>
              <a:rPr lang="de-DE" dirty="0" smtClean="0"/>
              <a:t>6 x 5-fach Nabe</a:t>
            </a:r>
            <a:endParaRPr lang="de-DE" dirty="0"/>
          </a:p>
        </p:txBody>
      </p:sp>
      <p:sp>
        <p:nvSpPr>
          <p:cNvPr id="168" name="Textfeld 167"/>
          <p:cNvSpPr txBox="1"/>
          <p:nvPr/>
        </p:nvSpPr>
        <p:spPr>
          <a:xfrm>
            <a:off x="5306162" y="34787"/>
            <a:ext cx="1757532" cy="369332"/>
          </a:xfrm>
          <a:prstGeom prst="rect">
            <a:avLst/>
          </a:prstGeom>
          <a:noFill/>
        </p:spPr>
        <p:txBody>
          <a:bodyPr wrap="none" rtlCol="0">
            <a:spAutoFit/>
          </a:bodyPr>
          <a:lstStyle/>
          <a:p>
            <a:r>
              <a:rPr lang="de-DE" dirty="0" smtClean="0"/>
              <a:t>10 x 6-fach Nabe</a:t>
            </a:r>
            <a:endParaRPr lang="de-DE" dirty="0"/>
          </a:p>
        </p:txBody>
      </p:sp>
      <p:sp>
        <p:nvSpPr>
          <p:cNvPr id="169" name="Textfeld 168"/>
          <p:cNvSpPr txBox="1"/>
          <p:nvPr/>
        </p:nvSpPr>
        <p:spPr>
          <a:xfrm>
            <a:off x="1319544" y="36206"/>
            <a:ext cx="1757532" cy="369332"/>
          </a:xfrm>
          <a:prstGeom prst="rect">
            <a:avLst/>
          </a:prstGeom>
          <a:noFill/>
        </p:spPr>
        <p:txBody>
          <a:bodyPr wrap="none" rtlCol="0">
            <a:spAutoFit/>
          </a:bodyPr>
          <a:lstStyle/>
          <a:p>
            <a:r>
              <a:rPr lang="de-DE" dirty="0" smtClean="0"/>
              <a:t>30 x 6-fach Nabe</a:t>
            </a:r>
            <a:endParaRPr lang="de-DE" dirty="0"/>
          </a:p>
        </p:txBody>
      </p:sp>
      <p:sp>
        <p:nvSpPr>
          <p:cNvPr id="175" name="Textfeld 174"/>
          <p:cNvSpPr txBox="1"/>
          <p:nvPr/>
        </p:nvSpPr>
        <p:spPr>
          <a:xfrm>
            <a:off x="5313239" y="4132159"/>
            <a:ext cx="1640514" cy="369332"/>
          </a:xfrm>
          <a:prstGeom prst="rect">
            <a:avLst/>
          </a:prstGeom>
          <a:noFill/>
        </p:spPr>
        <p:txBody>
          <a:bodyPr wrap="none" rtlCol="0">
            <a:spAutoFit/>
          </a:bodyPr>
          <a:lstStyle/>
          <a:p>
            <a:r>
              <a:rPr lang="de-DE" dirty="0" smtClean="0"/>
              <a:t>5 x 4-fach Nabe</a:t>
            </a:r>
            <a:endParaRPr lang="de-DE" dirty="0"/>
          </a:p>
        </p:txBody>
      </p:sp>
      <p:sp>
        <p:nvSpPr>
          <p:cNvPr id="176" name="Textfeld 175"/>
          <p:cNvSpPr txBox="1"/>
          <p:nvPr/>
        </p:nvSpPr>
        <p:spPr>
          <a:xfrm>
            <a:off x="1389946" y="4128878"/>
            <a:ext cx="1757532" cy="369332"/>
          </a:xfrm>
          <a:prstGeom prst="rect">
            <a:avLst/>
          </a:prstGeom>
          <a:noFill/>
        </p:spPr>
        <p:txBody>
          <a:bodyPr wrap="none" rtlCol="0">
            <a:spAutoFit/>
          </a:bodyPr>
          <a:lstStyle/>
          <a:p>
            <a:r>
              <a:rPr lang="de-DE" dirty="0" smtClean="0"/>
              <a:t>10 x 4-fach Nabe</a:t>
            </a:r>
            <a:endParaRPr lang="de-DE" dirty="0"/>
          </a:p>
        </p:txBody>
      </p:sp>
      <p:pic>
        <p:nvPicPr>
          <p:cNvPr id="177" name="Grafik 17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1106" y="4201526"/>
            <a:ext cx="2544606" cy="2544606"/>
          </a:xfrm>
          <a:prstGeom prst="rect">
            <a:avLst/>
          </a:prstGeom>
        </p:spPr>
      </p:pic>
    </p:spTree>
    <p:extLst>
      <p:ext uri="{BB962C8B-B14F-4D97-AF65-F5344CB8AC3E}">
        <p14:creationId xmlns:p14="http://schemas.microsoft.com/office/powerpoint/2010/main" val="967909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feld 34"/>
          <p:cNvSpPr txBox="1"/>
          <p:nvPr/>
        </p:nvSpPr>
        <p:spPr>
          <a:xfrm>
            <a:off x="7706375" y="50622"/>
            <a:ext cx="4440096" cy="1569660"/>
          </a:xfrm>
          <a:prstGeom prst="rect">
            <a:avLst/>
          </a:prstGeom>
          <a:noFill/>
        </p:spPr>
        <p:txBody>
          <a:bodyPr wrap="square" rtlCol="0">
            <a:spAutoFit/>
          </a:bodyPr>
          <a:lstStyle/>
          <a:p>
            <a:r>
              <a:rPr lang="de-DE" sz="1600" dirty="0" smtClean="0">
                <a:solidFill>
                  <a:srgbClr val="002060"/>
                </a:solidFill>
              </a:rPr>
              <a:t>berechnet		berechnet		Axial-</a:t>
            </a:r>
          </a:p>
          <a:p>
            <a:r>
              <a:rPr lang="de-DE" sz="1600" dirty="0" smtClean="0">
                <a:solidFill>
                  <a:srgbClr val="002060"/>
                </a:solidFill>
              </a:rPr>
              <a:t>ohne </a:t>
            </a:r>
            <a:r>
              <a:rPr lang="de-DE" sz="1600" dirty="0" smtClean="0">
                <a:solidFill>
                  <a:srgbClr val="002060"/>
                </a:solidFill>
              </a:rPr>
              <a:t>Nabe		mit Nabe		</a:t>
            </a:r>
            <a:r>
              <a:rPr lang="de-DE" sz="1600" dirty="0" err="1" smtClean="0">
                <a:solidFill>
                  <a:srgbClr val="002060"/>
                </a:solidFill>
              </a:rPr>
              <a:t>winkel</a:t>
            </a:r>
            <a:endParaRPr lang="de-DE" sz="1600" dirty="0" smtClean="0">
              <a:solidFill>
                <a:srgbClr val="002060"/>
              </a:solidFill>
            </a:endParaRPr>
          </a:p>
          <a:p>
            <a:r>
              <a:rPr lang="de-DE" sz="1600" dirty="0" smtClean="0">
                <a:solidFill>
                  <a:srgbClr val="002060"/>
                </a:solidFill>
              </a:rPr>
              <a:t>A = 90,68 cm	</a:t>
            </a:r>
            <a:r>
              <a:rPr lang="de-DE" sz="1600" dirty="0" smtClean="0">
                <a:solidFill>
                  <a:srgbClr val="002060"/>
                </a:solidFill>
              </a:rPr>
              <a:t>79,68 </a:t>
            </a:r>
            <a:r>
              <a:rPr lang="de-DE" sz="1600" dirty="0" smtClean="0">
                <a:solidFill>
                  <a:srgbClr val="002060"/>
                </a:solidFill>
              </a:rPr>
              <a:t>cm	</a:t>
            </a:r>
            <a:r>
              <a:rPr lang="de-DE" sz="1600" dirty="0">
                <a:solidFill>
                  <a:srgbClr val="002060"/>
                </a:solidFill>
              </a:rPr>
              <a:t>	9.49°</a:t>
            </a:r>
            <a:endParaRPr lang="de-DE" sz="1600" dirty="0" smtClean="0">
              <a:solidFill>
                <a:srgbClr val="002060"/>
              </a:solidFill>
            </a:endParaRPr>
          </a:p>
          <a:p>
            <a:r>
              <a:rPr lang="de-DE" sz="1600" dirty="0" smtClean="0">
                <a:solidFill>
                  <a:srgbClr val="002060"/>
                </a:solidFill>
              </a:rPr>
              <a:t>B = 105,13 cm</a:t>
            </a:r>
            <a:r>
              <a:rPr lang="de-DE" sz="1600" dirty="0">
                <a:solidFill>
                  <a:srgbClr val="002060"/>
                </a:solidFill>
              </a:rPr>
              <a:t>	</a:t>
            </a:r>
            <a:r>
              <a:rPr lang="de-DE" sz="1600" dirty="0" smtClean="0">
                <a:solidFill>
                  <a:srgbClr val="002060"/>
                </a:solidFill>
              </a:rPr>
              <a:t>94,13 </a:t>
            </a:r>
            <a:r>
              <a:rPr lang="de-DE" sz="1600" dirty="0" smtClean="0">
                <a:solidFill>
                  <a:srgbClr val="002060"/>
                </a:solidFill>
              </a:rPr>
              <a:t>cm	</a:t>
            </a:r>
            <a:r>
              <a:rPr lang="de-DE" sz="1600" dirty="0">
                <a:solidFill>
                  <a:srgbClr val="002060"/>
                </a:solidFill>
              </a:rPr>
              <a:t>	11.02°</a:t>
            </a:r>
            <a:endParaRPr lang="de-DE" sz="1600" dirty="0" smtClean="0">
              <a:solidFill>
                <a:srgbClr val="002060"/>
              </a:solidFill>
            </a:endParaRPr>
          </a:p>
          <a:p>
            <a:r>
              <a:rPr lang="de-DE" sz="1600" dirty="0" smtClean="0">
                <a:solidFill>
                  <a:srgbClr val="002060"/>
                </a:solidFill>
              </a:rPr>
              <a:t>C = 115,92 </a:t>
            </a:r>
            <a:r>
              <a:rPr lang="de-DE" sz="1600" dirty="0">
                <a:solidFill>
                  <a:srgbClr val="002060"/>
                </a:solidFill>
              </a:rPr>
              <a:t>cm	</a:t>
            </a:r>
            <a:r>
              <a:rPr lang="de-DE" sz="1600" dirty="0" smtClean="0">
                <a:solidFill>
                  <a:srgbClr val="002060"/>
                </a:solidFill>
              </a:rPr>
              <a:t>104,92 </a:t>
            </a:r>
            <a:r>
              <a:rPr lang="de-DE" sz="1600" dirty="0" smtClean="0">
                <a:solidFill>
                  <a:srgbClr val="002060"/>
                </a:solidFill>
              </a:rPr>
              <a:t>cm</a:t>
            </a:r>
            <a:r>
              <a:rPr lang="de-DE" sz="1600" dirty="0">
                <a:solidFill>
                  <a:srgbClr val="002060"/>
                </a:solidFill>
              </a:rPr>
              <a:t>	</a:t>
            </a:r>
            <a:r>
              <a:rPr lang="de-DE" sz="1600" dirty="0" smtClean="0">
                <a:solidFill>
                  <a:srgbClr val="002060"/>
                </a:solidFill>
              </a:rPr>
              <a:t>	12.16</a:t>
            </a:r>
            <a:r>
              <a:rPr lang="de-DE" sz="1600" dirty="0">
                <a:solidFill>
                  <a:srgbClr val="002060"/>
                </a:solidFill>
              </a:rPr>
              <a:t>°</a:t>
            </a:r>
            <a:endParaRPr lang="de-DE" sz="1600" dirty="0" smtClean="0">
              <a:solidFill>
                <a:srgbClr val="002060"/>
              </a:solidFill>
            </a:endParaRPr>
          </a:p>
          <a:p>
            <a:r>
              <a:rPr lang="de-DE" sz="1600" dirty="0" smtClean="0">
                <a:solidFill>
                  <a:srgbClr val="002060"/>
                </a:solidFill>
              </a:rPr>
              <a:t>D = 121,28 </a:t>
            </a:r>
            <a:r>
              <a:rPr lang="de-DE" sz="1600" dirty="0">
                <a:solidFill>
                  <a:srgbClr val="002060"/>
                </a:solidFill>
              </a:rPr>
              <a:t>cm	</a:t>
            </a:r>
            <a:r>
              <a:rPr lang="de-DE" sz="1600" dirty="0" smtClean="0">
                <a:solidFill>
                  <a:srgbClr val="002060"/>
                </a:solidFill>
              </a:rPr>
              <a:t>110,28 </a:t>
            </a:r>
            <a:r>
              <a:rPr lang="de-DE" sz="1600" dirty="0" smtClean="0">
                <a:solidFill>
                  <a:srgbClr val="002060"/>
                </a:solidFill>
              </a:rPr>
              <a:t>cm</a:t>
            </a:r>
            <a:r>
              <a:rPr lang="de-DE" sz="1600" dirty="0">
                <a:solidFill>
                  <a:srgbClr val="002060"/>
                </a:solidFill>
              </a:rPr>
              <a:t>	</a:t>
            </a:r>
            <a:r>
              <a:rPr lang="de-DE" sz="1600" dirty="0" smtClean="0">
                <a:solidFill>
                  <a:srgbClr val="002060"/>
                </a:solidFill>
              </a:rPr>
              <a:t>	12.74</a:t>
            </a:r>
            <a:r>
              <a:rPr lang="de-DE" sz="1600" dirty="0">
                <a:solidFill>
                  <a:srgbClr val="002060"/>
                </a:solidFill>
              </a:rPr>
              <a:t>°</a:t>
            </a:r>
            <a:endParaRPr lang="de-DE" sz="1600" dirty="0" smtClean="0">
              <a:solidFill>
                <a:srgbClr val="002060"/>
              </a:solidFill>
            </a:endParaRPr>
          </a:p>
        </p:txBody>
      </p:sp>
      <p:sp>
        <p:nvSpPr>
          <p:cNvPr id="18" name="Textfeld 17"/>
          <p:cNvSpPr txBox="1"/>
          <p:nvPr/>
        </p:nvSpPr>
        <p:spPr>
          <a:xfrm>
            <a:off x="2003755" y="2716634"/>
            <a:ext cx="305856" cy="366644"/>
          </a:xfrm>
          <a:prstGeom prst="rect">
            <a:avLst/>
          </a:prstGeom>
          <a:noFill/>
        </p:spPr>
        <p:txBody>
          <a:bodyPr wrap="square" rtlCol="0">
            <a:spAutoFit/>
          </a:bodyPr>
          <a:lstStyle/>
          <a:p>
            <a:pPr algn="ctr"/>
            <a:r>
              <a:rPr lang="de-DE" dirty="0" smtClean="0"/>
              <a:t>C</a:t>
            </a:r>
            <a:endParaRPr lang="de-DE" dirty="0"/>
          </a:p>
        </p:txBody>
      </p:sp>
      <p:sp>
        <p:nvSpPr>
          <p:cNvPr id="19" name="Textfeld 18"/>
          <p:cNvSpPr txBox="1"/>
          <p:nvPr/>
        </p:nvSpPr>
        <p:spPr>
          <a:xfrm>
            <a:off x="4924131" y="4567125"/>
            <a:ext cx="305856" cy="366644"/>
          </a:xfrm>
          <a:prstGeom prst="rect">
            <a:avLst/>
          </a:prstGeom>
          <a:noFill/>
        </p:spPr>
        <p:txBody>
          <a:bodyPr wrap="square" rtlCol="0">
            <a:spAutoFit/>
          </a:bodyPr>
          <a:lstStyle/>
          <a:p>
            <a:pPr algn="ctr"/>
            <a:r>
              <a:rPr lang="de-DE" dirty="0" smtClean="0"/>
              <a:t>C</a:t>
            </a:r>
            <a:endParaRPr lang="de-DE" dirty="0"/>
          </a:p>
        </p:txBody>
      </p:sp>
      <p:sp>
        <p:nvSpPr>
          <p:cNvPr id="20" name="Textfeld 19"/>
          <p:cNvSpPr txBox="1"/>
          <p:nvPr/>
        </p:nvSpPr>
        <p:spPr>
          <a:xfrm>
            <a:off x="4588799" y="1694692"/>
            <a:ext cx="315404" cy="366644"/>
          </a:xfrm>
          <a:prstGeom prst="rect">
            <a:avLst/>
          </a:prstGeom>
          <a:noFill/>
        </p:spPr>
        <p:txBody>
          <a:bodyPr wrap="square" rtlCol="0">
            <a:spAutoFit/>
          </a:bodyPr>
          <a:lstStyle/>
          <a:p>
            <a:pPr algn="ctr"/>
            <a:r>
              <a:rPr lang="de-DE" dirty="0" smtClean="0"/>
              <a:t>A</a:t>
            </a:r>
            <a:endParaRPr lang="de-DE" dirty="0"/>
          </a:p>
        </p:txBody>
      </p:sp>
      <p:sp>
        <p:nvSpPr>
          <p:cNvPr id="21" name="Textfeld 20"/>
          <p:cNvSpPr txBox="1"/>
          <p:nvPr/>
        </p:nvSpPr>
        <p:spPr>
          <a:xfrm>
            <a:off x="5719278" y="2849227"/>
            <a:ext cx="315404" cy="366644"/>
          </a:xfrm>
          <a:prstGeom prst="rect">
            <a:avLst/>
          </a:prstGeom>
          <a:noFill/>
        </p:spPr>
        <p:txBody>
          <a:bodyPr wrap="square" rtlCol="0">
            <a:spAutoFit/>
          </a:bodyPr>
          <a:lstStyle/>
          <a:p>
            <a:pPr algn="ctr"/>
            <a:r>
              <a:rPr lang="de-DE" dirty="0" smtClean="0"/>
              <a:t>B</a:t>
            </a:r>
            <a:endParaRPr lang="de-DE" dirty="0"/>
          </a:p>
        </p:txBody>
      </p:sp>
      <p:sp>
        <p:nvSpPr>
          <p:cNvPr id="22" name="Textfeld 21"/>
          <p:cNvSpPr txBox="1"/>
          <p:nvPr/>
        </p:nvSpPr>
        <p:spPr>
          <a:xfrm>
            <a:off x="3063469" y="1404837"/>
            <a:ext cx="315404" cy="366644"/>
          </a:xfrm>
          <a:prstGeom prst="rect">
            <a:avLst/>
          </a:prstGeom>
          <a:noFill/>
        </p:spPr>
        <p:txBody>
          <a:bodyPr wrap="square" rtlCol="0">
            <a:spAutoFit/>
          </a:bodyPr>
          <a:lstStyle/>
          <a:p>
            <a:pPr algn="ctr"/>
            <a:r>
              <a:rPr lang="de-DE" dirty="0" smtClean="0"/>
              <a:t>B</a:t>
            </a:r>
            <a:endParaRPr lang="de-DE" dirty="0"/>
          </a:p>
        </p:txBody>
      </p:sp>
      <p:sp>
        <p:nvSpPr>
          <p:cNvPr id="23" name="Textfeld 22"/>
          <p:cNvSpPr txBox="1"/>
          <p:nvPr/>
        </p:nvSpPr>
        <p:spPr>
          <a:xfrm>
            <a:off x="2584557" y="4620934"/>
            <a:ext cx="324952" cy="366644"/>
          </a:xfrm>
          <a:prstGeom prst="rect">
            <a:avLst/>
          </a:prstGeom>
          <a:noFill/>
        </p:spPr>
        <p:txBody>
          <a:bodyPr wrap="square" rtlCol="0">
            <a:spAutoFit/>
          </a:bodyPr>
          <a:lstStyle/>
          <a:p>
            <a:pPr algn="ctr"/>
            <a:r>
              <a:rPr lang="de-DE" dirty="0" smtClean="0"/>
              <a:t>D</a:t>
            </a:r>
            <a:endParaRPr lang="de-DE" dirty="0"/>
          </a:p>
        </p:txBody>
      </p:sp>
      <p:grpSp>
        <p:nvGrpSpPr>
          <p:cNvPr id="50" name="Gruppieren 49"/>
          <p:cNvGrpSpPr/>
          <p:nvPr/>
        </p:nvGrpSpPr>
        <p:grpSpPr>
          <a:xfrm>
            <a:off x="3911636" y="3111882"/>
            <a:ext cx="360000" cy="360000"/>
            <a:chOff x="3911636" y="3111882"/>
            <a:chExt cx="360000" cy="360000"/>
          </a:xfrm>
        </p:grpSpPr>
        <p:sp>
          <p:nvSpPr>
            <p:cNvPr id="5" name="Ellipse 4"/>
            <p:cNvSpPr/>
            <p:nvPr/>
          </p:nvSpPr>
          <p:spPr>
            <a:xfrm>
              <a:off x="3911636" y="3111882"/>
              <a:ext cx="360000" cy="3600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p:cNvSpPr/>
            <p:nvPr/>
          </p:nvSpPr>
          <p:spPr>
            <a:xfrm>
              <a:off x="3933236" y="3133482"/>
              <a:ext cx="316800" cy="31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6" name="Gerader Verbinder 5"/>
          <p:cNvCxnSpPr/>
          <p:nvPr/>
        </p:nvCxnSpPr>
        <p:spPr>
          <a:xfrm>
            <a:off x="3546049" y="1856252"/>
            <a:ext cx="545587" cy="14264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Gerader Verbinder 6"/>
          <p:cNvCxnSpPr/>
          <p:nvPr/>
        </p:nvCxnSpPr>
        <p:spPr>
          <a:xfrm flipH="1">
            <a:off x="4091638" y="1977870"/>
            <a:ext cx="901264" cy="130483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Gerader Verbinder 7"/>
          <p:cNvCxnSpPr/>
          <p:nvPr/>
        </p:nvCxnSpPr>
        <p:spPr>
          <a:xfrm flipH="1">
            <a:off x="4091638" y="3288823"/>
            <a:ext cx="176318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a:xfrm flipH="1" flipV="1">
            <a:off x="4091637" y="3288822"/>
            <a:ext cx="674093" cy="13914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flipV="1">
            <a:off x="3256440" y="3291883"/>
            <a:ext cx="835197" cy="119632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2328446" y="3147743"/>
            <a:ext cx="1763191" cy="1410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1" name="Gruppieren 50"/>
          <p:cNvGrpSpPr/>
          <p:nvPr/>
        </p:nvGrpSpPr>
        <p:grpSpPr>
          <a:xfrm>
            <a:off x="7372253" y="3090867"/>
            <a:ext cx="360000" cy="360000"/>
            <a:chOff x="3911636" y="3111882"/>
            <a:chExt cx="360000" cy="360000"/>
          </a:xfrm>
        </p:grpSpPr>
        <p:sp>
          <p:nvSpPr>
            <p:cNvPr id="52" name="Ellipse 51"/>
            <p:cNvSpPr/>
            <p:nvPr/>
          </p:nvSpPr>
          <p:spPr>
            <a:xfrm>
              <a:off x="3911636" y="3111882"/>
              <a:ext cx="360000" cy="3600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Ellipse 52"/>
            <p:cNvSpPr/>
            <p:nvPr/>
          </p:nvSpPr>
          <p:spPr>
            <a:xfrm>
              <a:off x="3933236" y="3133482"/>
              <a:ext cx="316800" cy="31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5" name="Rechteck 24"/>
          <p:cNvSpPr/>
          <p:nvPr/>
        </p:nvSpPr>
        <p:spPr>
          <a:xfrm rot="18240000">
            <a:off x="3635870" y="1992783"/>
            <a:ext cx="2606400" cy="144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p:cNvSpPr/>
          <p:nvPr/>
        </p:nvSpPr>
        <p:spPr>
          <a:xfrm>
            <a:off x="4280745" y="3214621"/>
            <a:ext cx="3081600" cy="14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p:cNvSpPr/>
          <p:nvPr/>
        </p:nvSpPr>
        <p:spPr>
          <a:xfrm rot="3840000">
            <a:off x="3216762" y="4935862"/>
            <a:ext cx="3434400" cy="144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p:cNvSpPr/>
          <p:nvPr/>
        </p:nvSpPr>
        <p:spPr>
          <a:xfrm rot="18300000">
            <a:off x="1146887" y="4861769"/>
            <a:ext cx="3610800" cy="144000"/>
          </a:xfrm>
          <a:prstGeom prst="rect">
            <a:avLst/>
          </a:prstGeom>
          <a:solidFill>
            <a:srgbClr val="99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p:cNvSpPr/>
          <p:nvPr/>
        </p:nvSpPr>
        <p:spPr>
          <a:xfrm rot="4140000">
            <a:off x="1939517" y="1604181"/>
            <a:ext cx="3081600" cy="14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p:nvSpPr>
        <p:spPr>
          <a:xfrm rot="240000">
            <a:off x="476269" y="3084765"/>
            <a:ext cx="3434400" cy="144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4" name="Gruppieren 53"/>
          <p:cNvGrpSpPr/>
          <p:nvPr/>
        </p:nvGrpSpPr>
        <p:grpSpPr>
          <a:xfrm>
            <a:off x="5599281" y="652009"/>
            <a:ext cx="360000" cy="360000"/>
            <a:chOff x="3911636" y="3111882"/>
            <a:chExt cx="360000" cy="360000"/>
          </a:xfrm>
        </p:grpSpPr>
        <p:sp>
          <p:nvSpPr>
            <p:cNvPr id="55" name="Ellipse 54"/>
            <p:cNvSpPr/>
            <p:nvPr/>
          </p:nvSpPr>
          <p:spPr>
            <a:xfrm>
              <a:off x="3911636" y="3111882"/>
              <a:ext cx="360000" cy="3600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Ellipse 55"/>
            <p:cNvSpPr/>
            <p:nvPr/>
          </p:nvSpPr>
          <p:spPr>
            <a:xfrm>
              <a:off x="3933236" y="3133482"/>
              <a:ext cx="316800" cy="31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7" name="Gruppieren 56"/>
          <p:cNvGrpSpPr/>
          <p:nvPr/>
        </p:nvGrpSpPr>
        <p:grpSpPr>
          <a:xfrm>
            <a:off x="1625853" y="6386777"/>
            <a:ext cx="360000" cy="360000"/>
            <a:chOff x="3911636" y="3111882"/>
            <a:chExt cx="360000" cy="360000"/>
          </a:xfrm>
        </p:grpSpPr>
        <p:sp>
          <p:nvSpPr>
            <p:cNvPr id="58" name="Ellipse 57"/>
            <p:cNvSpPr/>
            <p:nvPr/>
          </p:nvSpPr>
          <p:spPr>
            <a:xfrm>
              <a:off x="3911636" y="3111882"/>
              <a:ext cx="360000" cy="3600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Ellipse 58"/>
            <p:cNvSpPr/>
            <p:nvPr/>
          </p:nvSpPr>
          <p:spPr>
            <a:xfrm>
              <a:off x="3933236" y="3133482"/>
              <a:ext cx="316800" cy="31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60" name="Gruppieren 59"/>
          <p:cNvGrpSpPr/>
          <p:nvPr/>
        </p:nvGrpSpPr>
        <p:grpSpPr>
          <a:xfrm>
            <a:off x="106320" y="2840608"/>
            <a:ext cx="360000" cy="360000"/>
            <a:chOff x="3911636" y="3111882"/>
            <a:chExt cx="360000" cy="360000"/>
          </a:xfrm>
        </p:grpSpPr>
        <p:sp>
          <p:nvSpPr>
            <p:cNvPr id="61" name="Ellipse 60"/>
            <p:cNvSpPr/>
            <p:nvPr/>
          </p:nvSpPr>
          <p:spPr>
            <a:xfrm>
              <a:off x="3911636" y="3111882"/>
              <a:ext cx="360000" cy="3600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Ellipse 61"/>
            <p:cNvSpPr/>
            <p:nvPr/>
          </p:nvSpPr>
          <p:spPr>
            <a:xfrm>
              <a:off x="3933236" y="3133482"/>
              <a:ext cx="316800" cy="31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3" name="Rechteck 62"/>
          <p:cNvSpPr/>
          <p:nvPr/>
        </p:nvSpPr>
        <p:spPr>
          <a:xfrm rot="3240000">
            <a:off x="5398031" y="1976821"/>
            <a:ext cx="2606400" cy="144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hteck 63"/>
          <p:cNvSpPr/>
          <p:nvPr/>
        </p:nvSpPr>
        <p:spPr>
          <a:xfrm rot="845618">
            <a:off x="3024304" y="378192"/>
            <a:ext cx="2606400" cy="144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p:cNvSpPr/>
          <p:nvPr/>
        </p:nvSpPr>
        <p:spPr>
          <a:xfrm rot="7020000">
            <a:off x="4964052" y="4915578"/>
            <a:ext cx="3434400" cy="144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p:cNvSpPr/>
          <p:nvPr/>
        </p:nvSpPr>
        <p:spPr>
          <a:xfrm rot="18720000">
            <a:off x="-144662" y="1506252"/>
            <a:ext cx="3434400" cy="144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p:cNvSpPr/>
          <p:nvPr/>
        </p:nvSpPr>
        <p:spPr>
          <a:xfrm rot="4020000">
            <a:off x="-677537" y="4749563"/>
            <a:ext cx="3434400" cy="144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p:cNvSpPr/>
          <p:nvPr/>
        </p:nvSpPr>
        <p:spPr>
          <a:xfrm rot="60000">
            <a:off x="2017181" y="6572601"/>
            <a:ext cx="3434400" cy="144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Textfeld 92"/>
          <p:cNvSpPr txBox="1"/>
          <p:nvPr/>
        </p:nvSpPr>
        <p:spPr>
          <a:xfrm>
            <a:off x="7315802" y="3825367"/>
            <a:ext cx="1531188" cy="369332"/>
          </a:xfrm>
          <a:prstGeom prst="rect">
            <a:avLst/>
          </a:prstGeom>
          <a:noFill/>
        </p:spPr>
        <p:txBody>
          <a:bodyPr wrap="none" rtlCol="0">
            <a:spAutoFit/>
          </a:bodyPr>
          <a:lstStyle/>
          <a:p>
            <a:r>
              <a:rPr lang="de-DE" dirty="0"/>
              <a:t>Nabe </a:t>
            </a:r>
            <a:r>
              <a:rPr lang="de-DE" dirty="0" smtClean="0"/>
              <a:t>11cm </a:t>
            </a:r>
            <a:r>
              <a:rPr lang="de-DE" dirty="0"/>
              <a:t>ø </a:t>
            </a:r>
            <a:endParaRPr lang="de-DE" dirty="0"/>
          </a:p>
        </p:txBody>
      </p:sp>
      <p:cxnSp>
        <p:nvCxnSpPr>
          <p:cNvPr id="112" name="Gerade Verbindung mit Pfeil 111"/>
          <p:cNvCxnSpPr/>
          <p:nvPr/>
        </p:nvCxnSpPr>
        <p:spPr>
          <a:xfrm flipH="1" flipV="1">
            <a:off x="7585405" y="3449028"/>
            <a:ext cx="19762" cy="436796"/>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8" name="Textfeld 117"/>
          <p:cNvSpPr txBox="1"/>
          <p:nvPr/>
        </p:nvSpPr>
        <p:spPr>
          <a:xfrm>
            <a:off x="1658397" y="1527730"/>
            <a:ext cx="305856" cy="366644"/>
          </a:xfrm>
          <a:prstGeom prst="rect">
            <a:avLst/>
          </a:prstGeom>
          <a:noFill/>
        </p:spPr>
        <p:txBody>
          <a:bodyPr wrap="square" rtlCol="0">
            <a:spAutoFit/>
          </a:bodyPr>
          <a:lstStyle/>
          <a:p>
            <a:pPr algn="ctr"/>
            <a:r>
              <a:rPr lang="de-DE" dirty="0" smtClean="0"/>
              <a:t>C</a:t>
            </a:r>
            <a:endParaRPr lang="de-DE" dirty="0"/>
          </a:p>
        </p:txBody>
      </p:sp>
      <p:sp>
        <p:nvSpPr>
          <p:cNvPr id="119" name="Textfeld 118"/>
          <p:cNvSpPr txBox="1"/>
          <p:nvPr/>
        </p:nvSpPr>
        <p:spPr>
          <a:xfrm>
            <a:off x="1075627" y="4358727"/>
            <a:ext cx="305856" cy="366644"/>
          </a:xfrm>
          <a:prstGeom prst="rect">
            <a:avLst/>
          </a:prstGeom>
          <a:noFill/>
        </p:spPr>
        <p:txBody>
          <a:bodyPr wrap="square" rtlCol="0">
            <a:spAutoFit/>
          </a:bodyPr>
          <a:lstStyle/>
          <a:p>
            <a:pPr algn="ctr"/>
            <a:r>
              <a:rPr lang="de-DE" dirty="0" smtClean="0"/>
              <a:t>C</a:t>
            </a:r>
            <a:endParaRPr lang="de-DE" dirty="0"/>
          </a:p>
        </p:txBody>
      </p:sp>
      <p:sp>
        <p:nvSpPr>
          <p:cNvPr id="120" name="Textfeld 119"/>
          <p:cNvSpPr txBox="1"/>
          <p:nvPr/>
        </p:nvSpPr>
        <p:spPr>
          <a:xfrm>
            <a:off x="3644519" y="6200133"/>
            <a:ext cx="305856" cy="366644"/>
          </a:xfrm>
          <a:prstGeom prst="rect">
            <a:avLst/>
          </a:prstGeom>
          <a:noFill/>
        </p:spPr>
        <p:txBody>
          <a:bodyPr wrap="square" rtlCol="0">
            <a:spAutoFit/>
          </a:bodyPr>
          <a:lstStyle/>
          <a:p>
            <a:pPr algn="ctr"/>
            <a:r>
              <a:rPr lang="de-DE" dirty="0" smtClean="0"/>
              <a:t>C</a:t>
            </a:r>
            <a:endParaRPr lang="de-DE" dirty="0"/>
          </a:p>
        </p:txBody>
      </p:sp>
      <p:sp>
        <p:nvSpPr>
          <p:cNvPr id="121" name="Textfeld 120"/>
          <p:cNvSpPr txBox="1"/>
          <p:nvPr/>
        </p:nvSpPr>
        <p:spPr>
          <a:xfrm>
            <a:off x="6392181" y="4412586"/>
            <a:ext cx="305856" cy="366644"/>
          </a:xfrm>
          <a:prstGeom prst="rect">
            <a:avLst/>
          </a:prstGeom>
          <a:noFill/>
        </p:spPr>
        <p:txBody>
          <a:bodyPr wrap="square" rtlCol="0">
            <a:spAutoFit/>
          </a:bodyPr>
          <a:lstStyle/>
          <a:p>
            <a:pPr algn="ctr"/>
            <a:r>
              <a:rPr lang="de-DE" dirty="0" smtClean="0"/>
              <a:t>C</a:t>
            </a:r>
            <a:endParaRPr lang="de-DE" dirty="0"/>
          </a:p>
        </p:txBody>
      </p:sp>
      <p:sp>
        <p:nvSpPr>
          <p:cNvPr id="122" name="Textfeld 121"/>
          <p:cNvSpPr txBox="1"/>
          <p:nvPr/>
        </p:nvSpPr>
        <p:spPr>
          <a:xfrm>
            <a:off x="4150639" y="524098"/>
            <a:ext cx="315404" cy="366644"/>
          </a:xfrm>
          <a:prstGeom prst="rect">
            <a:avLst/>
          </a:prstGeom>
          <a:noFill/>
        </p:spPr>
        <p:txBody>
          <a:bodyPr wrap="square" rtlCol="0">
            <a:spAutoFit/>
          </a:bodyPr>
          <a:lstStyle/>
          <a:p>
            <a:pPr algn="ctr"/>
            <a:r>
              <a:rPr lang="de-DE" dirty="0" smtClean="0"/>
              <a:t>A</a:t>
            </a:r>
            <a:endParaRPr lang="de-DE" dirty="0"/>
          </a:p>
        </p:txBody>
      </p:sp>
      <p:sp>
        <p:nvSpPr>
          <p:cNvPr id="123" name="Textfeld 122"/>
          <p:cNvSpPr txBox="1"/>
          <p:nvPr/>
        </p:nvSpPr>
        <p:spPr>
          <a:xfrm>
            <a:off x="6281247" y="1943969"/>
            <a:ext cx="315404" cy="366644"/>
          </a:xfrm>
          <a:prstGeom prst="rect">
            <a:avLst/>
          </a:prstGeom>
          <a:noFill/>
        </p:spPr>
        <p:txBody>
          <a:bodyPr wrap="square" rtlCol="0">
            <a:spAutoFit/>
          </a:bodyPr>
          <a:lstStyle/>
          <a:p>
            <a:pPr algn="ctr"/>
            <a:r>
              <a:rPr lang="de-DE" dirty="0" smtClean="0"/>
              <a:t>A</a:t>
            </a:r>
            <a:endParaRPr lang="de-DE" dirty="0"/>
          </a:p>
        </p:txBody>
      </p:sp>
      <p:sp>
        <p:nvSpPr>
          <p:cNvPr id="2" name="Textfeld 1"/>
          <p:cNvSpPr txBox="1"/>
          <p:nvPr/>
        </p:nvSpPr>
        <p:spPr>
          <a:xfrm>
            <a:off x="94033" y="253946"/>
            <a:ext cx="1600118" cy="646331"/>
          </a:xfrm>
          <a:prstGeom prst="rect">
            <a:avLst/>
          </a:prstGeom>
          <a:noFill/>
        </p:spPr>
        <p:txBody>
          <a:bodyPr wrap="none" rtlCol="0">
            <a:spAutoFit/>
          </a:bodyPr>
          <a:lstStyle/>
          <a:p>
            <a:pPr algn="ctr"/>
            <a:r>
              <a:rPr lang="de-DE" dirty="0" smtClean="0"/>
              <a:t>Prinzip mit</a:t>
            </a:r>
          </a:p>
          <a:p>
            <a:pPr algn="ctr"/>
            <a:r>
              <a:rPr lang="de-DE" dirty="0" smtClean="0"/>
              <a:t>11 cm ø Naben</a:t>
            </a:r>
            <a:endParaRPr lang="de-DE" dirty="0"/>
          </a:p>
        </p:txBody>
      </p:sp>
      <p:cxnSp>
        <p:nvCxnSpPr>
          <p:cNvPr id="157" name="Gerade Verbindung mit Pfeil 156"/>
          <p:cNvCxnSpPr/>
          <p:nvPr/>
        </p:nvCxnSpPr>
        <p:spPr>
          <a:xfrm flipH="1" flipV="1">
            <a:off x="6483259" y="5549512"/>
            <a:ext cx="381323" cy="187016"/>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8" name="Gerade Verbindung mit Pfeil 157"/>
          <p:cNvCxnSpPr/>
          <p:nvPr/>
        </p:nvCxnSpPr>
        <p:spPr>
          <a:xfrm>
            <a:off x="6037604" y="5330632"/>
            <a:ext cx="300653" cy="146077"/>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2" name="Textfeld 71"/>
          <p:cNvSpPr txBox="1"/>
          <p:nvPr/>
        </p:nvSpPr>
        <p:spPr>
          <a:xfrm>
            <a:off x="6629909" y="5276727"/>
            <a:ext cx="1371786" cy="369332"/>
          </a:xfrm>
          <a:prstGeom prst="rect">
            <a:avLst/>
          </a:prstGeom>
          <a:noFill/>
        </p:spPr>
        <p:txBody>
          <a:bodyPr wrap="none" rtlCol="0">
            <a:spAutoFit/>
          </a:bodyPr>
          <a:lstStyle/>
          <a:p>
            <a:r>
              <a:rPr lang="de-DE" dirty="0" smtClean="0"/>
              <a:t>4,4cm Breite</a:t>
            </a:r>
            <a:endParaRPr lang="de-DE" dirty="0"/>
          </a:p>
        </p:txBody>
      </p:sp>
      <p:sp>
        <p:nvSpPr>
          <p:cNvPr id="159" name="Geschweifte Klammer rechts 158"/>
          <p:cNvSpPr/>
          <p:nvPr/>
        </p:nvSpPr>
        <p:spPr>
          <a:xfrm rot="19441364">
            <a:off x="6788642" y="308237"/>
            <a:ext cx="388690" cy="3009386"/>
          </a:xfrm>
          <a:prstGeom prst="rightBrace">
            <a:avLst>
              <a:gd name="adj1" fmla="val 8333"/>
              <a:gd name="adj2" fmla="val 7679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61" name="Gerader Verbinder 160"/>
          <p:cNvCxnSpPr/>
          <p:nvPr/>
        </p:nvCxnSpPr>
        <p:spPr>
          <a:xfrm flipV="1">
            <a:off x="5779281" y="719951"/>
            <a:ext cx="130063" cy="9908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5" name="Gerader Verbinder 164"/>
          <p:cNvCxnSpPr/>
          <p:nvPr/>
        </p:nvCxnSpPr>
        <p:spPr>
          <a:xfrm flipV="1">
            <a:off x="7556649" y="3168069"/>
            <a:ext cx="130063" cy="9908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6" name="Textfeld 165"/>
          <p:cNvSpPr txBox="1">
            <a:spLocks/>
          </p:cNvSpPr>
          <p:nvPr/>
        </p:nvSpPr>
        <p:spPr>
          <a:xfrm>
            <a:off x="7732253" y="1818346"/>
            <a:ext cx="4370606" cy="1192931"/>
          </a:xfrm>
          <a:prstGeom prst="rect">
            <a:avLst/>
          </a:prstGeom>
          <a:noFill/>
        </p:spPr>
        <p:txBody>
          <a:bodyPr wrap="square" rtlCol="0" anchor="ctr" anchorCtr="0">
            <a:noAutofit/>
          </a:bodyPr>
          <a:lstStyle/>
          <a:p>
            <a:r>
              <a:rPr lang="de-DE" dirty="0" smtClean="0"/>
              <a:t>Kalkulierte, berechnete Gesamtlänge für die Auslegung der Kuppel. Die Nabe verkürzt die Streben jeweils um den Durchmesser der Nabe (2 x Radius für jede Seite der Strebe)</a:t>
            </a:r>
            <a:endParaRPr lang="de-DE" dirty="0"/>
          </a:p>
        </p:txBody>
      </p:sp>
      <p:grpSp>
        <p:nvGrpSpPr>
          <p:cNvPr id="176" name="Gruppieren 175"/>
          <p:cNvGrpSpPr/>
          <p:nvPr/>
        </p:nvGrpSpPr>
        <p:grpSpPr>
          <a:xfrm>
            <a:off x="8467429" y="4396351"/>
            <a:ext cx="3449192" cy="2078885"/>
            <a:chOff x="8467429" y="4396351"/>
            <a:chExt cx="3449192" cy="2078885"/>
          </a:xfrm>
        </p:grpSpPr>
        <p:grpSp>
          <p:nvGrpSpPr>
            <p:cNvPr id="111" name="Gruppieren 110"/>
            <p:cNvGrpSpPr/>
            <p:nvPr/>
          </p:nvGrpSpPr>
          <p:grpSpPr>
            <a:xfrm>
              <a:off x="8528921" y="5328267"/>
              <a:ext cx="642649" cy="436638"/>
              <a:chOff x="7979976" y="5621658"/>
              <a:chExt cx="642649" cy="436638"/>
            </a:xfrm>
          </p:grpSpPr>
          <p:cxnSp>
            <p:nvCxnSpPr>
              <p:cNvPr id="151" name="Gerader Verbinder 150"/>
              <p:cNvCxnSpPr/>
              <p:nvPr/>
            </p:nvCxnSpPr>
            <p:spPr>
              <a:xfrm rot="14936857" flipV="1">
                <a:off x="8401065" y="5777416"/>
                <a:ext cx="311518" cy="1"/>
              </a:xfrm>
              <a:prstGeom prst="lin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152" name="Gerader Verbinder 151"/>
              <p:cNvCxnSpPr/>
              <p:nvPr/>
            </p:nvCxnSpPr>
            <p:spPr>
              <a:xfrm rot="14936857" flipV="1">
                <a:off x="8507797" y="5848360"/>
                <a:ext cx="1" cy="229654"/>
              </a:xfrm>
              <a:prstGeom prst="lin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153" name="Gerader Verbinder 152"/>
              <p:cNvCxnSpPr/>
              <p:nvPr/>
            </p:nvCxnSpPr>
            <p:spPr>
              <a:xfrm rot="14936857" flipV="1">
                <a:off x="8395770" y="5557314"/>
                <a:ext cx="1" cy="229654"/>
              </a:xfrm>
              <a:prstGeom prst="lin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154" name="Gerader Verbinder 153"/>
              <p:cNvCxnSpPr/>
              <p:nvPr/>
            </p:nvCxnSpPr>
            <p:spPr>
              <a:xfrm rot="14936857" flipV="1">
                <a:off x="8260711" y="5887226"/>
                <a:ext cx="0" cy="342139"/>
              </a:xfrm>
              <a:prstGeom prst="line">
                <a:avLst/>
              </a:prstGeom>
              <a:solidFill>
                <a:schemeClr val="accent2">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55" name="Gerader Verbinder 154"/>
              <p:cNvCxnSpPr/>
              <p:nvPr/>
            </p:nvCxnSpPr>
            <p:spPr>
              <a:xfrm rot="14936857" flipV="1">
                <a:off x="8149824" y="5596963"/>
                <a:ext cx="0" cy="339696"/>
              </a:xfrm>
              <a:prstGeom prst="line">
                <a:avLst/>
              </a:prstGeom>
              <a:solidFill>
                <a:schemeClr val="accent2">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56" name="Rechteck 155"/>
              <p:cNvSpPr/>
              <p:nvPr/>
            </p:nvSpPr>
            <p:spPr>
              <a:xfrm rot="14936857">
                <a:off x="8152581" y="5609308"/>
                <a:ext cx="293077" cy="534742"/>
              </a:xfrm>
              <a:prstGeom prst="rect">
                <a:avLst/>
              </a:prstGeom>
              <a:gradFill flip="none" rotWithShape="1">
                <a:gsLst>
                  <a:gs pos="0">
                    <a:schemeClr val="accent2">
                      <a:lumMod val="5000"/>
                      <a:lumOff val="95000"/>
                    </a:schemeClr>
                  </a:gs>
                  <a:gs pos="66000">
                    <a:srgbClr val="00B0F0"/>
                  </a:gs>
                  <a:gs pos="84000">
                    <a:srgbClr val="00B0F0"/>
                  </a:gs>
                  <a:gs pos="100000">
                    <a:srgbClr val="00B0F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3" name="Rechteck 112"/>
            <p:cNvSpPr/>
            <p:nvPr/>
          </p:nvSpPr>
          <p:spPr>
            <a:xfrm rot="5388389">
              <a:off x="10078959" y="4304543"/>
              <a:ext cx="103648" cy="180009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Rechteck 113"/>
            <p:cNvSpPr/>
            <p:nvPr/>
          </p:nvSpPr>
          <p:spPr>
            <a:xfrm rot="5390051">
              <a:off x="9971866" y="4693787"/>
              <a:ext cx="312517" cy="147842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5" name="Gruppieren 114"/>
            <p:cNvGrpSpPr/>
            <p:nvPr/>
          </p:nvGrpSpPr>
          <p:grpSpPr>
            <a:xfrm>
              <a:off x="11119719" y="5311172"/>
              <a:ext cx="621059" cy="402075"/>
              <a:chOff x="10570774" y="5604563"/>
              <a:chExt cx="621059" cy="402075"/>
            </a:xfrm>
          </p:grpSpPr>
          <p:cxnSp>
            <p:nvCxnSpPr>
              <p:cNvPr id="145" name="Gerader Verbinder 144"/>
              <p:cNvCxnSpPr/>
              <p:nvPr/>
            </p:nvCxnSpPr>
            <p:spPr>
              <a:xfrm rot="6281005" flipV="1">
                <a:off x="10460597" y="5760321"/>
                <a:ext cx="311518" cy="1"/>
              </a:xfrm>
              <a:prstGeom prst="lin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146" name="Gerader Verbinder 145"/>
              <p:cNvCxnSpPr/>
              <p:nvPr/>
            </p:nvCxnSpPr>
            <p:spPr>
              <a:xfrm rot="6281005" flipV="1">
                <a:off x="10764650" y="5523335"/>
                <a:ext cx="1" cy="229654"/>
              </a:xfrm>
              <a:prstGeom prst="lin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147" name="Gerader Verbinder 146"/>
              <p:cNvCxnSpPr/>
              <p:nvPr/>
            </p:nvCxnSpPr>
            <p:spPr>
              <a:xfrm rot="6281005" flipV="1">
                <a:off x="10685600" y="5825011"/>
                <a:ext cx="1" cy="229654"/>
              </a:xfrm>
              <a:prstGeom prst="lin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148" name="Gerader Verbinder 147"/>
              <p:cNvCxnSpPr/>
              <p:nvPr/>
            </p:nvCxnSpPr>
            <p:spPr>
              <a:xfrm rot="6281005" flipV="1">
                <a:off x="11020764" y="5534201"/>
                <a:ext cx="0" cy="342139"/>
              </a:xfrm>
              <a:prstGeom prst="line">
                <a:avLst/>
              </a:prstGeom>
              <a:solidFill>
                <a:schemeClr val="accent2">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49" name="Gerader Verbinder 148"/>
              <p:cNvCxnSpPr/>
              <p:nvPr/>
            </p:nvCxnSpPr>
            <p:spPr>
              <a:xfrm rot="6281005" flipV="1">
                <a:off x="10940531" y="5836790"/>
                <a:ext cx="0" cy="339696"/>
              </a:xfrm>
              <a:prstGeom prst="line">
                <a:avLst/>
              </a:prstGeom>
              <a:solidFill>
                <a:schemeClr val="accent2">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50" name="Rechteck 149"/>
              <p:cNvSpPr/>
              <p:nvPr/>
            </p:nvSpPr>
            <p:spPr>
              <a:xfrm rot="6281005">
                <a:off x="10736975" y="5562889"/>
                <a:ext cx="293077" cy="534742"/>
              </a:xfrm>
              <a:prstGeom prst="rect">
                <a:avLst/>
              </a:prstGeom>
              <a:gradFill flip="none" rotWithShape="1">
                <a:gsLst>
                  <a:gs pos="0">
                    <a:schemeClr val="accent2">
                      <a:lumMod val="5000"/>
                      <a:lumOff val="95000"/>
                    </a:schemeClr>
                  </a:gs>
                  <a:gs pos="66000">
                    <a:srgbClr val="FF0000"/>
                  </a:gs>
                  <a:gs pos="84000">
                    <a:srgbClr val="FF0000"/>
                  </a:gs>
                  <a:gs pos="100000">
                    <a:srgbClr val="FF0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6" name="Rechteck 115"/>
            <p:cNvSpPr/>
            <p:nvPr/>
          </p:nvSpPr>
          <p:spPr>
            <a:xfrm rot="4807024">
              <a:off x="9099941" y="5288246"/>
              <a:ext cx="294430" cy="346295"/>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4" name="Rechteck 123"/>
            <p:cNvSpPr/>
            <p:nvPr/>
          </p:nvSpPr>
          <p:spPr>
            <a:xfrm rot="5788868">
              <a:off x="10867333" y="5278179"/>
              <a:ext cx="294430" cy="346295"/>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5" name="Textfeld 124"/>
            <p:cNvSpPr txBox="1"/>
            <p:nvPr/>
          </p:nvSpPr>
          <p:spPr>
            <a:xfrm>
              <a:off x="9545370" y="6105904"/>
              <a:ext cx="1238416" cy="369332"/>
            </a:xfrm>
            <a:prstGeom prst="rect">
              <a:avLst/>
            </a:prstGeom>
            <a:noFill/>
          </p:spPr>
          <p:txBody>
            <a:bodyPr wrap="none" rtlCol="0">
              <a:spAutoFit/>
            </a:bodyPr>
            <a:lstStyle/>
            <a:p>
              <a:r>
                <a:rPr lang="de-DE" dirty="0" smtClean="0"/>
                <a:t>Axialwinkel</a:t>
              </a:r>
              <a:endParaRPr lang="de-DE" dirty="0"/>
            </a:p>
          </p:txBody>
        </p:sp>
        <p:cxnSp>
          <p:nvCxnSpPr>
            <p:cNvPr id="126" name="Gerade Verbindung mit Pfeil 125"/>
            <p:cNvCxnSpPr/>
            <p:nvPr/>
          </p:nvCxnSpPr>
          <p:spPr>
            <a:xfrm flipH="1" flipV="1">
              <a:off x="9518092" y="5946887"/>
              <a:ext cx="297852" cy="213686"/>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7" name="Gerade Verbindung mit Pfeil 126"/>
            <p:cNvCxnSpPr/>
            <p:nvPr/>
          </p:nvCxnSpPr>
          <p:spPr>
            <a:xfrm flipV="1">
              <a:off x="10459669" y="5946887"/>
              <a:ext cx="296065" cy="213686"/>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8" name="Gerader Verbinder 127"/>
            <p:cNvCxnSpPr/>
            <p:nvPr/>
          </p:nvCxnSpPr>
          <p:spPr>
            <a:xfrm>
              <a:off x="10867787" y="5274602"/>
              <a:ext cx="0" cy="6722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Gerader Verbinder 128"/>
            <p:cNvCxnSpPr/>
            <p:nvPr/>
          </p:nvCxnSpPr>
          <p:spPr>
            <a:xfrm>
              <a:off x="9388534" y="5275270"/>
              <a:ext cx="0" cy="6722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Gerader Verbinder 129"/>
            <p:cNvCxnSpPr/>
            <p:nvPr/>
          </p:nvCxnSpPr>
          <p:spPr>
            <a:xfrm>
              <a:off x="9388462" y="5274602"/>
              <a:ext cx="129629" cy="70381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Gerader Verbinder 130"/>
            <p:cNvCxnSpPr/>
            <p:nvPr/>
          </p:nvCxnSpPr>
          <p:spPr>
            <a:xfrm flipH="1">
              <a:off x="10757522" y="5274602"/>
              <a:ext cx="108477" cy="70381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2" name="Gerader Verbinder 131"/>
            <p:cNvCxnSpPr/>
            <p:nvPr/>
          </p:nvCxnSpPr>
          <p:spPr>
            <a:xfrm flipH="1">
              <a:off x="11048410" y="5308180"/>
              <a:ext cx="157029" cy="6381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Gerader Verbinder 132"/>
            <p:cNvCxnSpPr/>
            <p:nvPr/>
          </p:nvCxnSpPr>
          <p:spPr>
            <a:xfrm>
              <a:off x="9053821" y="5333185"/>
              <a:ext cx="218442" cy="6195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Gerader Verbinder 133"/>
            <p:cNvCxnSpPr/>
            <p:nvPr/>
          </p:nvCxnSpPr>
          <p:spPr>
            <a:xfrm>
              <a:off x="9047050" y="5334900"/>
              <a:ext cx="120599" cy="71883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Gerader Verbinder 134"/>
            <p:cNvCxnSpPr/>
            <p:nvPr/>
          </p:nvCxnSpPr>
          <p:spPr>
            <a:xfrm flipH="1">
              <a:off x="11135711" y="5309003"/>
              <a:ext cx="73858" cy="7166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Gerade Verbindung mit Pfeil 135"/>
            <p:cNvCxnSpPr/>
            <p:nvPr/>
          </p:nvCxnSpPr>
          <p:spPr>
            <a:xfrm flipH="1" flipV="1">
              <a:off x="9189676" y="5959597"/>
              <a:ext cx="438825" cy="252983"/>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7" name="Gerade Verbindung mit Pfeil 136"/>
            <p:cNvCxnSpPr/>
            <p:nvPr/>
          </p:nvCxnSpPr>
          <p:spPr>
            <a:xfrm flipV="1">
              <a:off x="10703781" y="5952729"/>
              <a:ext cx="392961" cy="259851"/>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38" name="Textfeld 137"/>
            <p:cNvSpPr txBox="1"/>
            <p:nvPr/>
          </p:nvSpPr>
          <p:spPr>
            <a:xfrm>
              <a:off x="8467429" y="4557853"/>
              <a:ext cx="681597" cy="369332"/>
            </a:xfrm>
            <a:prstGeom prst="rect">
              <a:avLst/>
            </a:prstGeom>
            <a:noFill/>
          </p:spPr>
          <p:txBody>
            <a:bodyPr wrap="none" rtlCol="0">
              <a:spAutoFit/>
            </a:bodyPr>
            <a:lstStyle/>
            <a:p>
              <a:r>
                <a:rPr lang="de-DE" dirty="0" smtClean="0"/>
                <a:t>Nabe</a:t>
              </a:r>
              <a:endParaRPr lang="de-DE" dirty="0"/>
            </a:p>
          </p:txBody>
        </p:sp>
        <p:sp>
          <p:nvSpPr>
            <p:cNvPr id="139" name="Textfeld 138"/>
            <p:cNvSpPr txBox="1"/>
            <p:nvPr/>
          </p:nvSpPr>
          <p:spPr>
            <a:xfrm>
              <a:off x="9990653" y="5243521"/>
              <a:ext cx="309700" cy="369332"/>
            </a:xfrm>
            <a:prstGeom prst="rect">
              <a:avLst/>
            </a:prstGeom>
            <a:noFill/>
          </p:spPr>
          <p:txBody>
            <a:bodyPr wrap="none" rtlCol="0">
              <a:spAutoFit/>
            </a:bodyPr>
            <a:lstStyle/>
            <a:p>
              <a:r>
                <a:rPr lang="de-DE" dirty="0" smtClean="0"/>
                <a:t>B</a:t>
              </a:r>
              <a:endParaRPr lang="de-DE" dirty="0"/>
            </a:p>
          </p:txBody>
        </p:sp>
        <p:sp>
          <p:nvSpPr>
            <p:cNvPr id="140" name="Textfeld 139"/>
            <p:cNvSpPr txBox="1"/>
            <p:nvPr/>
          </p:nvSpPr>
          <p:spPr>
            <a:xfrm>
              <a:off x="8725988" y="5402922"/>
              <a:ext cx="308098" cy="369332"/>
            </a:xfrm>
            <a:prstGeom prst="rect">
              <a:avLst/>
            </a:prstGeom>
            <a:noFill/>
          </p:spPr>
          <p:txBody>
            <a:bodyPr wrap="none" rtlCol="0">
              <a:spAutoFit/>
            </a:bodyPr>
            <a:lstStyle/>
            <a:p>
              <a:r>
                <a:rPr lang="de-DE" dirty="0" smtClean="0"/>
                <a:t>C</a:t>
              </a:r>
              <a:endParaRPr lang="de-DE" dirty="0"/>
            </a:p>
          </p:txBody>
        </p:sp>
        <p:sp>
          <p:nvSpPr>
            <p:cNvPr id="141" name="Textfeld 140"/>
            <p:cNvSpPr txBox="1"/>
            <p:nvPr/>
          </p:nvSpPr>
          <p:spPr>
            <a:xfrm>
              <a:off x="9852226" y="4396351"/>
              <a:ext cx="1947328" cy="369332"/>
            </a:xfrm>
            <a:prstGeom prst="rect">
              <a:avLst/>
            </a:prstGeom>
            <a:noFill/>
          </p:spPr>
          <p:txBody>
            <a:bodyPr wrap="none" rtlCol="0">
              <a:spAutoFit/>
            </a:bodyPr>
            <a:lstStyle/>
            <a:p>
              <a:r>
                <a:rPr lang="de-DE" dirty="0" smtClean="0"/>
                <a:t>Hohlkammerplatte</a:t>
              </a:r>
              <a:endParaRPr lang="de-DE" dirty="0"/>
            </a:p>
          </p:txBody>
        </p:sp>
        <p:sp>
          <p:nvSpPr>
            <p:cNvPr id="142" name="Textfeld 141"/>
            <p:cNvSpPr txBox="1"/>
            <p:nvPr/>
          </p:nvSpPr>
          <p:spPr>
            <a:xfrm>
              <a:off x="11219461" y="5341713"/>
              <a:ext cx="317716" cy="369332"/>
            </a:xfrm>
            <a:prstGeom prst="rect">
              <a:avLst/>
            </a:prstGeom>
            <a:noFill/>
          </p:spPr>
          <p:txBody>
            <a:bodyPr wrap="none" rtlCol="0">
              <a:spAutoFit/>
            </a:bodyPr>
            <a:lstStyle/>
            <a:p>
              <a:r>
                <a:rPr lang="de-DE" dirty="0" smtClean="0"/>
                <a:t>A</a:t>
              </a:r>
              <a:endParaRPr lang="de-DE" dirty="0"/>
            </a:p>
          </p:txBody>
        </p:sp>
        <p:cxnSp>
          <p:nvCxnSpPr>
            <p:cNvPr id="143" name="Gerade Verbindung mit Pfeil 142"/>
            <p:cNvCxnSpPr/>
            <p:nvPr/>
          </p:nvCxnSpPr>
          <p:spPr>
            <a:xfrm>
              <a:off x="8968381" y="4860138"/>
              <a:ext cx="146577" cy="444955"/>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4" name="Gerade Verbindung mit Pfeil 143"/>
            <p:cNvCxnSpPr>
              <a:endCxn id="113" idx="1"/>
            </p:cNvCxnSpPr>
            <p:nvPr/>
          </p:nvCxnSpPr>
          <p:spPr>
            <a:xfrm flipH="1">
              <a:off x="10130607" y="4716789"/>
              <a:ext cx="381631" cy="435979"/>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9" name="Rechteck 168"/>
            <p:cNvSpPr/>
            <p:nvPr/>
          </p:nvSpPr>
          <p:spPr>
            <a:xfrm rot="6279566">
              <a:off x="11420401" y="4873259"/>
              <a:ext cx="103648" cy="8789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Rechteck 169"/>
            <p:cNvSpPr/>
            <p:nvPr/>
          </p:nvSpPr>
          <p:spPr>
            <a:xfrm rot="6279566">
              <a:off x="11613951" y="5101378"/>
              <a:ext cx="86479" cy="518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3" name="Gerade Verbindung mit Pfeil 172"/>
            <p:cNvCxnSpPr/>
            <p:nvPr/>
          </p:nvCxnSpPr>
          <p:spPr>
            <a:xfrm>
              <a:off x="11116546" y="4716789"/>
              <a:ext cx="389485" cy="53076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2180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371" y="37072"/>
            <a:ext cx="4325478" cy="2903402"/>
          </a:xfrm>
          <a:prstGeom prst="rect">
            <a:avLst/>
          </a:prstGeom>
        </p:spPr>
      </p:pic>
      <p:cxnSp>
        <p:nvCxnSpPr>
          <p:cNvPr id="28" name="Gerader Verbinder 27"/>
          <p:cNvCxnSpPr/>
          <p:nvPr/>
        </p:nvCxnSpPr>
        <p:spPr>
          <a:xfrm rot="3290212" flipV="1">
            <a:off x="3365383" y="5930041"/>
            <a:ext cx="835197" cy="119632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4" name="Gruppieren 103"/>
          <p:cNvGrpSpPr/>
          <p:nvPr/>
        </p:nvGrpSpPr>
        <p:grpSpPr>
          <a:xfrm>
            <a:off x="7651835" y="2877188"/>
            <a:ext cx="3820617" cy="3779828"/>
            <a:chOff x="7651835" y="2877188"/>
            <a:chExt cx="3820617" cy="3779828"/>
          </a:xfrm>
        </p:grpSpPr>
        <p:sp>
          <p:nvSpPr>
            <p:cNvPr id="41" name="Textfeld 40"/>
            <p:cNvSpPr txBox="1"/>
            <p:nvPr/>
          </p:nvSpPr>
          <p:spPr>
            <a:xfrm>
              <a:off x="8388985" y="4198305"/>
              <a:ext cx="305856" cy="366644"/>
            </a:xfrm>
            <a:prstGeom prst="rect">
              <a:avLst/>
            </a:prstGeom>
            <a:noFill/>
          </p:spPr>
          <p:txBody>
            <a:bodyPr wrap="square" rtlCol="0">
              <a:spAutoFit/>
            </a:bodyPr>
            <a:lstStyle/>
            <a:p>
              <a:pPr algn="ctr"/>
              <a:r>
                <a:rPr lang="de-DE" dirty="0" smtClean="0"/>
                <a:t>C</a:t>
              </a:r>
              <a:endParaRPr lang="de-DE" dirty="0"/>
            </a:p>
          </p:txBody>
        </p:sp>
        <p:sp>
          <p:nvSpPr>
            <p:cNvPr id="42" name="Textfeld 41"/>
            <p:cNvSpPr txBox="1"/>
            <p:nvPr/>
          </p:nvSpPr>
          <p:spPr>
            <a:xfrm>
              <a:off x="9292871" y="6079671"/>
              <a:ext cx="315404" cy="366644"/>
            </a:xfrm>
            <a:prstGeom prst="rect">
              <a:avLst/>
            </a:prstGeom>
            <a:noFill/>
          </p:spPr>
          <p:txBody>
            <a:bodyPr wrap="square" rtlCol="0">
              <a:spAutoFit/>
            </a:bodyPr>
            <a:lstStyle/>
            <a:p>
              <a:pPr algn="ctr"/>
              <a:r>
                <a:rPr lang="de-DE" dirty="0" smtClean="0"/>
                <a:t>B</a:t>
              </a:r>
              <a:endParaRPr lang="de-DE" dirty="0"/>
            </a:p>
          </p:txBody>
        </p:sp>
        <p:grpSp>
          <p:nvGrpSpPr>
            <p:cNvPr id="43" name="Gruppieren 42"/>
            <p:cNvGrpSpPr/>
            <p:nvPr/>
          </p:nvGrpSpPr>
          <p:grpSpPr>
            <a:xfrm rot="10800000">
              <a:off x="11112452" y="6285729"/>
              <a:ext cx="360000" cy="360000"/>
              <a:chOff x="3911636" y="3111882"/>
              <a:chExt cx="360000" cy="360000"/>
            </a:xfrm>
          </p:grpSpPr>
          <p:sp>
            <p:nvSpPr>
              <p:cNvPr id="44" name="Ellipse 43"/>
              <p:cNvSpPr/>
              <p:nvPr/>
            </p:nvSpPr>
            <p:spPr>
              <a:xfrm>
                <a:off x="3911636" y="3111882"/>
                <a:ext cx="360000" cy="3600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p:cNvSpPr/>
              <p:nvPr/>
            </p:nvSpPr>
            <p:spPr>
              <a:xfrm>
                <a:off x="3933236" y="3133482"/>
                <a:ext cx="316800" cy="31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46" name="Gerader Verbinder 45"/>
            <p:cNvCxnSpPr/>
            <p:nvPr/>
          </p:nvCxnSpPr>
          <p:spPr>
            <a:xfrm rot="10800000" flipH="1">
              <a:off x="9529262" y="6468788"/>
              <a:ext cx="176318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rot="10800000" flipH="1" flipV="1">
              <a:off x="10618358" y="5077320"/>
              <a:ext cx="674093" cy="13914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8" name="Gruppieren 47"/>
            <p:cNvGrpSpPr/>
            <p:nvPr/>
          </p:nvGrpSpPr>
          <p:grpSpPr>
            <a:xfrm rot="10800000">
              <a:off x="7651835" y="6297016"/>
              <a:ext cx="360000" cy="360000"/>
              <a:chOff x="3911636" y="3111882"/>
              <a:chExt cx="360000" cy="360000"/>
            </a:xfrm>
          </p:grpSpPr>
          <p:sp>
            <p:nvSpPr>
              <p:cNvPr id="49" name="Ellipse 48"/>
              <p:cNvSpPr/>
              <p:nvPr/>
            </p:nvSpPr>
            <p:spPr>
              <a:xfrm>
                <a:off x="3911636" y="3111882"/>
                <a:ext cx="360000" cy="3600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Ellipse 49"/>
              <p:cNvSpPr/>
              <p:nvPr/>
            </p:nvSpPr>
            <p:spPr>
              <a:xfrm>
                <a:off x="3933236" y="3133482"/>
                <a:ext cx="316800" cy="31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1" name="Rechteck 50"/>
            <p:cNvSpPr/>
            <p:nvPr/>
          </p:nvSpPr>
          <p:spPr>
            <a:xfrm rot="10800000">
              <a:off x="8021743" y="6398990"/>
              <a:ext cx="3081600" cy="14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p:cNvSpPr/>
            <p:nvPr/>
          </p:nvSpPr>
          <p:spPr>
            <a:xfrm rot="14640000">
              <a:off x="8732926" y="4677749"/>
              <a:ext cx="3434400" cy="144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p:cNvSpPr/>
            <p:nvPr/>
          </p:nvSpPr>
          <p:spPr>
            <a:xfrm rot="17820000">
              <a:off x="6985636" y="4698033"/>
              <a:ext cx="3434400" cy="144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Textfeld 54"/>
            <p:cNvSpPr txBox="1"/>
            <p:nvPr/>
          </p:nvSpPr>
          <p:spPr>
            <a:xfrm>
              <a:off x="10465430" y="4198305"/>
              <a:ext cx="305856" cy="366644"/>
            </a:xfrm>
            <a:prstGeom prst="rect">
              <a:avLst/>
            </a:prstGeom>
            <a:noFill/>
          </p:spPr>
          <p:txBody>
            <a:bodyPr wrap="square" rtlCol="0">
              <a:spAutoFit/>
            </a:bodyPr>
            <a:lstStyle/>
            <a:p>
              <a:pPr algn="ctr"/>
              <a:r>
                <a:rPr lang="de-DE" dirty="0" smtClean="0"/>
                <a:t>C</a:t>
              </a:r>
              <a:endParaRPr lang="de-DE" dirty="0"/>
            </a:p>
          </p:txBody>
        </p:sp>
        <p:grpSp>
          <p:nvGrpSpPr>
            <p:cNvPr id="56" name="Gruppieren 55"/>
            <p:cNvGrpSpPr/>
            <p:nvPr/>
          </p:nvGrpSpPr>
          <p:grpSpPr>
            <a:xfrm rot="10800000">
              <a:off x="9379763" y="2877188"/>
              <a:ext cx="360000" cy="360000"/>
              <a:chOff x="3911636" y="3111882"/>
              <a:chExt cx="360000" cy="360000"/>
            </a:xfrm>
          </p:grpSpPr>
          <p:sp>
            <p:nvSpPr>
              <p:cNvPr id="57" name="Ellipse 56"/>
              <p:cNvSpPr/>
              <p:nvPr/>
            </p:nvSpPr>
            <p:spPr>
              <a:xfrm>
                <a:off x="3911636" y="3111882"/>
                <a:ext cx="360000" cy="3600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Ellipse 57"/>
              <p:cNvSpPr/>
              <p:nvPr/>
            </p:nvSpPr>
            <p:spPr>
              <a:xfrm>
                <a:off x="3933236" y="3133482"/>
                <a:ext cx="316800" cy="31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5" name="Textfeld 64"/>
            <p:cNvSpPr txBox="1"/>
            <p:nvPr/>
          </p:nvSpPr>
          <p:spPr>
            <a:xfrm>
              <a:off x="10049241" y="5933426"/>
              <a:ext cx="1041781" cy="307777"/>
            </a:xfrm>
            <a:prstGeom prst="rect">
              <a:avLst/>
            </a:prstGeom>
            <a:noFill/>
          </p:spPr>
          <p:txBody>
            <a:bodyPr wrap="square" rtlCol="0">
              <a:spAutoFit/>
            </a:bodyPr>
            <a:lstStyle/>
            <a:p>
              <a:pPr algn="ctr"/>
              <a:r>
                <a:rPr lang="de-DE" sz="1400" dirty="0"/>
                <a:t>63,03</a:t>
              </a:r>
              <a:r>
                <a:rPr lang="de-DE" sz="1400" dirty="0" smtClean="0"/>
                <a:t>°</a:t>
              </a:r>
              <a:endParaRPr lang="de-DE" sz="1400" dirty="0"/>
            </a:p>
          </p:txBody>
        </p:sp>
        <p:sp>
          <p:nvSpPr>
            <p:cNvPr id="66" name="Textfeld 65"/>
            <p:cNvSpPr txBox="1"/>
            <p:nvPr/>
          </p:nvSpPr>
          <p:spPr>
            <a:xfrm>
              <a:off x="8003912" y="5925783"/>
              <a:ext cx="1041781" cy="307777"/>
            </a:xfrm>
            <a:prstGeom prst="rect">
              <a:avLst/>
            </a:prstGeom>
            <a:noFill/>
          </p:spPr>
          <p:txBody>
            <a:bodyPr wrap="square" rtlCol="0">
              <a:spAutoFit/>
            </a:bodyPr>
            <a:lstStyle/>
            <a:p>
              <a:pPr algn="ctr"/>
              <a:r>
                <a:rPr lang="de-DE" sz="1400" dirty="0"/>
                <a:t>63,03</a:t>
              </a:r>
              <a:r>
                <a:rPr lang="de-DE" sz="1400" dirty="0" smtClean="0"/>
                <a:t>°</a:t>
              </a:r>
              <a:endParaRPr lang="de-DE" sz="1400" dirty="0"/>
            </a:p>
          </p:txBody>
        </p:sp>
        <p:sp>
          <p:nvSpPr>
            <p:cNvPr id="67" name="Textfeld 66"/>
            <p:cNvSpPr txBox="1"/>
            <p:nvPr/>
          </p:nvSpPr>
          <p:spPr>
            <a:xfrm>
              <a:off x="9111750" y="3940405"/>
              <a:ext cx="1041781" cy="307777"/>
            </a:xfrm>
            <a:prstGeom prst="rect">
              <a:avLst/>
            </a:prstGeom>
            <a:noFill/>
          </p:spPr>
          <p:txBody>
            <a:bodyPr wrap="square" rtlCol="0">
              <a:spAutoFit/>
            </a:bodyPr>
            <a:lstStyle/>
            <a:p>
              <a:pPr algn="ctr"/>
              <a:r>
                <a:rPr lang="de-DE" sz="1400" dirty="0"/>
                <a:t>53,93</a:t>
              </a:r>
              <a:r>
                <a:rPr lang="de-DE" sz="1400" dirty="0" smtClean="0"/>
                <a:t>°</a:t>
              </a:r>
              <a:endParaRPr lang="de-DE" sz="1400" dirty="0"/>
            </a:p>
          </p:txBody>
        </p:sp>
        <p:cxnSp>
          <p:nvCxnSpPr>
            <p:cNvPr id="83" name="Gerader Verbinder 82"/>
            <p:cNvCxnSpPr>
              <a:endCxn id="51" idx="2"/>
            </p:cNvCxnSpPr>
            <p:nvPr/>
          </p:nvCxnSpPr>
          <p:spPr>
            <a:xfrm>
              <a:off x="9562543" y="3079070"/>
              <a:ext cx="0" cy="331992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86" name="Textfeld 85"/>
            <p:cNvSpPr txBox="1"/>
            <p:nvPr/>
          </p:nvSpPr>
          <p:spPr>
            <a:xfrm>
              <a:off x="9477790" y="5027418"/>
              <a:ext cx="1200754" cy="307777"/>
            </a:xfrm>
            <a:prstGeom prst="rect">
              <a:avLst/>
            </a:prstGeom>
            <a:noFill/>
          </p:spPr>
          <p:txBody>
            <a:bodyPr wrap="square" rtlCol="0">
              <a:spAutoFit/>
            </a:bodyPr>
            <a:lstStyle/>
            <a:p>
              <a:pPr algn="ctr"/>
              <a:r>
                <a:rPr lang="de-DE" sz="1400" dirty="0" err="1" smtClean="0"/>
                <a:t>hb</a:t>
              </a:r>
              <a:r>
                <a:rPr lang="de-DE" sz="1400" dirty="0" smtClean="0"/>
                <a:t> 103,31 cm</a:t>
              </a:r>
              <a:endParaRPr lang="de-DE" sz="1400" dirty="0"/>
            </a:p>
          </p:txBody>
        </p:sp>
        <p:cxnSp>
          <p:nvCxnSpPr>
            <p:cNvPr id="87" name="Gerader Verbinder 86"/>
            <p:cNvCxnSpPr/>
            <p:nvPr/>
          </p:nvCxnSpPr>
          <p:spPr>
            <a:xfrm flipH="1">
              <a:off x="7841742" y="5239178"/>
              <a:ext cx="2825162" cy="1261156"/>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90" name="Textfeld 89"/>
            <p:cNvSpPr txBox="1"/>
            <p:nvPr/>
          </p:nvSpPr>
          <p:spPr>
            <a:xfrm>
              <a:off x="8388985" y="5636811"/>
              <a:ext cx="1032815" cy="307777"/>
            </a:xfrm>
            <a:prstGeom prst="rect">
              <a:avLst/>
            </a:prstGeom>
            <a:noFill/>
          </p:spPr>
          <p:txBody>
            <a:bodyPr wrap="square" rtlCol="0">
              <a:spAutoFit/>
            </a:bodyPr>
            <a:lstStyle/>
            <a:p>
              <a:pPr algn="ctr"/>
              <a:r>
                <a:rPr lang="de-DE" sz="1400" dirty="0" err="1" smtClean="0"/>
                <a:t>hc</a:t>
              </a:r>
              <a:r>
                <a:rPr lang="de-DE" sz="1400" dirty="0" smtClean="0"/>
                <a:t> 93,7 cm</a:t>
              </a:r>
              <a:endParaRPr lang="de-DE" sz="1400" dirty="0"/>
            </a:p>
          </p:txBody>
        </p:sp>
      </p:grpSp>
      <p:grpSp>
        <p:nvGrpSpPr>
          <p:cNvPr id="2" name="Gruppieren 1"/>
          <p:cNvGrpSpPr/>
          <p:nvPr/>
        </p:nvGrpSpPr>
        <p:grpSpPr>
          <a:xfrm>
            <a:off x="4631490" y="311540"/>
            <a:ext cx="4288622" cy="3621197"/>
            <a:chOff x="4631490" y="311540"/>
            <a:chExt cx="4288622" cy="3621197"/>
          </a:xfrm>
        </p:grpSpPr>
        <p:sp>
          <p:nvSpPr>
            <p:cNvPr id="5" name="Textfeld 4"/>
            <p:cNvSpPr txBox="1"/>
            <p:nvPr/>
          </p:nvSpPr>
          <p:spPr>
            <a:xfrm>
              <a:off x="5308653" y="1344495"/>
              <a:ext cx="315404" cy="366644"/>
            </a:xfrm>
            <a:prstGeom prst="rect">
              <a:avLst/>
            </a:prstGeom>
            <a:noFill/>
          </p:spPr>
          <p:txBody>
            <a:bodyPr wrap="square" rtlCol="0">
              <a:spAutoFit/>
            </a:bodyPr>
            <a:lstStyle/>
            <a:p>
              <a:pPr algn="ctr"/>
              <a:r>
                <a:rPr lang="de-DE" dirty="0" smtClean="0"/>
                <a:t>A</a:t>
              </a:r>
              <a:endParaRPr lang="de-DE" dirty="0"/>
            </a:p>
          </p:txBody>
        </p:sp>
        <p:sp>
          <p:nvSpPr>
            <p:cNvPr id="6" name="Textfeld 5"/>
            <p:cNvSpPr txBox="1"/>
            <p:nvPr/>
          </p:nvSpPr>
          <p:spPr>
            <a:xfrm>
              <a:off x="6582073" y="2510688"/>
              <a:ext cx="315404" cy="366644"/>
            </a:xfrm>
            <a:prstGeom prst="rect">
              <a:avLst/>
            </a:prstGeom>
            <a:noFill/>
          </p:spPr>
          <p:txBody>
            <a:bodyPr wrap="square" rtlCol="0">
              <a:spAutoFit/>
            </a:bodyPr>
            <a:lstStyle/>
            <a:p>
              <a:pPr algn="ctr"/>
              <a:r>
                <a:rPr lang="de-DE" dirty="0" smtClean="0"/>
                <a:t>B</a:t>
              </a:r>
              <a:endParaRPr lang="de-DE" dirty="0"/>
            </a:p>
          </p:txBody>
        </p:sp>
        <p:grpSp>
          <p:nvGrpSpPr>
            <p:cNvPr id="7" name="Gruppieren 6"/>
            <p:cNvGrpSpPr/>
            <p:nvPr/>
          </p:nvGrpSpPr>
          <p:grpSpPr>
            <a:xfrm>
              <a:off x="4631490" y="2761685"/>
              <a:ext cx="360000" cy="360000"/>
              <a:chOff x="3911636" y="3111882"/>
              <a:chExt cx="360000" cy="360000"/>
            </a:xfrm>
          </p:grpSpPr>
          <p:sp>
            <p:nvSpPr>
              <p:cNvPr id="8" name="Ellipse 7"/>
              <p:cNvSpPr/>
              <p:nvPr/>
            </p:nvSpPr>
            <p:spPr>
              <a:xfrm>
                <a:off x="3911636" y="3111882"/>
                <a:ext cx="360000" cy="3600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3933236" y="3133482"/>
                <a:ext cx="316800" cy="31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 name="Gerader Verbinder 9"/>
            <p:cNvCxnSpPr/>
            <p:nvPr/>
          </p:nvCxnSpPr>
          <p:spPr>
            <a:xfrm flipH="1">
              <a:off x="4811492" y="1627673"/>
              <a:ext cx="901264" cy="130483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flipH="1">
              <a:off x="4811492" y="2938626"/>
              <a:ext cx="176318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 name="Gruppieren 11"/>
            <p:cNvGrpSpPr/>
            <p:nvPr/>
          </p:nvGrpSpPr>
          <p:grpSpPr>
            <a:xfrm>
              <a:off x="8092107" y="2740670"/>
              <a:ext cx="360000" cy="360000"/>
              <a:chOff x="3911636" y="3111882"/>
              <a:chExt cx="360000" cy="360000"/>
            </a:xfrm>
          </p:grpSpPr>
          <p:sp>
            <p:nvSpPr>
              <p:cNvPr id="13" name="Ellipse 12"/>
              <p:cNvSpPr/>
              <p:nvPr/>
            </p:nvSpPr>
            <p:spPr>
              <a:xfrm>
                <a:off x="3911636" y="3111882"/>
                <a:ext cx="360000" cy="3600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3933236" y="3133482"/>
                <a:ext cx="316800" cy="31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5" name="Rechteck 14"/>
            <p:cNvSpPr/>
            <p:nvPr/>
          </p:nvSpPr>
          <p:spPr>
            <a:xfrm rot="18240000">
              <a:off x="4355724" y="1642586"/>
              <a:ext cx="2606400" cy="144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5000599" y="2864424"/>
              <a:ext cx="3081600" cy="14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7" name="Gruppieren 16"/>
            <p:cNvGrpSpPr/>
            <p:nvPr/>
          </p:nvGrpSpPr>
          <p:grpSpPr>
            <a:xfrm>
              <a:off x="6338591" y="311540"/>
              <a:ext cx="360000" cy="360000"/>
              <a:chOff x="3911636" y="3111882"/>
              <a:chExt cx="360000" cy="360000"/>
            </a:xfrm>
          </p:grpSpPr>
          <p:sp>
            <p:nvSpPr>
              <p:cNvPr id="18" name="Ellipse 17"/>
              <p:cNvSpPr/>
              <p:nvPr/>
            </p:nvSpPr>
            <p:spPr>
              <a:xfrm>
                <a:off x="3911636" y="3111882"/>
                <a:ext cx="360000" cy="3600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p:cNvSpPr/>
              <p:nvPr/>
            </p:nvSpPr>
            <p:spPr>
              <a:xfrm>
                <a:off x="3933236" y="3133482"/>
                <a:ext cx="316800" cy="31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0" name="Rechteck 19"/>
            <p:cNvSpPr/>
            <p:nvPr/>
          </p:nvSpPr>
          <p:spPr>
            <a:xfrm rot="3240000">
              <a:off x="6117885" y="1626624"/>
              <a:ext cx="2606400" cy="144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p:cNvSpPr txBox="1"/>
            <p:nvPr/>
          </p:nvSpPr>
          <p:spPr>
            <a:xfrm>
              <a:off x="7494133" y="1261029"/>
              <a:ext cx="315404" cy="366644"/>
            </a:xfrm>
            <a:prstGeom prst="rect">
              <a:avLst/>
            </a:prstGeom>
            <a:noFill/>
          </p:spPr>
          <p:txBody>
            <a:bodyPr wrap="square" rtlCol="0">
              <a:spAutoFit/>
            </a:bodyPr>
            <a:lstStyle/>
            <a:p>
              <a:pPr algn="ctr"/>
              <a:r>
                <a:rPr lang="de-DE" dirty="0" smtClean="0"/>
                <a:t>A</a:t>
              </a:r>
              <a:endParaRPr lang="de-DE" dirty="0"/>
            </a:p>
          </p:txBody>
        </p:sp>
        <p:sp>
          <p:nvSpPr>
            <p:cNvPr id="62" name="Textfeld 61"/>
            <p:cNvSpPr txBox="1"/>
            <p:nvPr/>
          </p:nvSpPr>
          <p:spPr>
            <a:xfrm>
              <a:off x="6003702" y="987949"/>
              <a:ext cx="1041781" cy="307777"/>
            </a:xfrm>
            <a:prstGeom prst="rect">
              <a:avLst/>
            </a:prstGeom>
            <a:noFill/>
          </p:spPr>
          <p:txBody>
            <a:bodyPr wrap="square" rtlCol="0">
              <a:spAutoFit/>
            </a:bodyPr>
            <a:lstStyle/>
            <a:p>
              <a:pPr algn="ctr"/>
              <a:r>
                <a:rPr lang="de-DE" sz="1400" dirty="0" smtClean="0"/>
                <a:t>70,85°</a:t>
              </a:r>
              <a:endParaRPr lang="de-DE" sz="1400" dirty="0"/>
            </a:p>
          </p:txBody>
        </p:sp>
        <p:sp>
          <p:nvSpPr>
            <p:cNvPr id="63" name="Textfeld 62"/>
            <p:cNvSpPr txBox="1"/>
            <p:nvPr/>
          </p:nvSpPr>
          <p:spPr>
            <a:xfrm>
              <a:off x="5050491" y="2472038"/>
              <a:ext cx="1041781" cy="307777"/>
            </a:xfrm>
            <a:prstGeom prst="rect">
              <a:avLst/>
            </a:prstGeom>
            <a:noFill/>
          </p:spPr>
          <p:txBody>
            <a:bodyPr wrap="square" rtlCol="0">
              <a:spAutoFit/>
            </a:bodyPr>
            <a:lstStyle/>
            <a:p>
              <a:pPr algn="ctr"/>
              <a:r>
                <a:rPr lang="de-DE" sz="1400" dirty="0"/>
                <a:t>54,57</a:t>
              </a:r>
              <a:r>
                <a:rPr lang="de-DE" sz="1400" dirty="0" smtClean="0"/>
                <a:t>°</a:t>
              </a:r>
              <a:endParaRPr lang="de-DE" sz="1400" dirty="0"/>
            </a:p>
          </p:txBody>
        </p:sp>
        <p:sp>
          <p:nvSpPr>
            <p:cNvPr id="64" name="Textfeld 63"/>
            <p:cNvSpPr txBox="1"/>
            <p:nvPr/>
          </p:nvSpPr>
          <p:spPr>
            <a:xfrm>
              <a:off x="7071926" y="2472038"/>
              <a:ext cx="1041781" cy="307777"/>
            </a:xfrm>
            <a:prstGeom prst="rect">
              <a:avLst/>
            </a:prstGeom>
            <a:noFill/>
          </p:spPr>
          <p:txBody>
            <a:bodyPr wrap="square" rtlCol="0">
              <a:spAutoFit/>
            </a:bodyPr>
            <a:lstStyle/>
            <a:p>
              <a:pPr algn="ctr"/>
              <a:r>
                <a:rPr lang="de-DE" sz="1400" dirty="0"/>
                <a:t>54,57</a:t>
              </a:r>
              <a:r>
                <a:rPr lang="de-DE" sz="1400" dirty="0" smtClean="0"/>
                <a:t>°</a:t>
              </a:r>
              <a:endParaRPr lang="de-DE" sz="1400" dirty="0"/>
            </a:p>
          </p:txBody>
        </p:sp>
        <p:sp>
          <p:nvSpPr>
            <p:cNvPr id="71" name="Geschweifte Klammer rechts 70"/>
            <p:cNvSpPr/>
            <p:nvPr/>
          </p:nvSpPr>
          <p:spPr>
            <a:xfrm rot="5400000">
              <a:off x="6377288" y="1616037"/>
              <a:ext cx="329019" cy="3100618"/>
            </a:xfrm>
            <a:prstGeom prst="rightBrace">
              <a:avLst>
                <a:gd name="adj1" fmla="val 8333"/>
                <a:gd name="adj2" fmla="val 499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2" name="Textfeld 71"/>
            <p:cNvSpPr txBox="1"/>
            <p:nvPr/>
          </p:nvSpPr>
          <p:spPr>
            <a:xfrm>
              <a:off x="5371133" y="3286406"/>
              <a:ext cx="2348225" cy="646331"/>
            </a:xfrm>
            <a:prstGeom prst="rect">
              <a:avLst/>
            </a:prstGeom>
            <a:noFill/>
          </p:spPr>
          <p:txBody>
            <a:bodyPr wrap="square" rtlCol="0">
              <a:spAutoFit/>
            </a:bodyPr>
            <a:lstStyle/>
            <a:p>
              <a:pPr algn="ctr"/>
              <a:r>
                <a:rPr lang="de-DE" dirty="0" smtClean="0"/>
                <a:t>Strebenlänge bei Radius 2,75 m</a:t>
              </a:r>
              <a:endParaRPr lang="de-DE" dirty="0"/>
            </a:p>
          </p:txBody>
        </p:sp>
        <p:cxnSp>
          <p:nvCxnSpPr>
            <p:cNvPr id="91" name="Gerader Verbinder 90"/>
            <p:cNvCxnSpPr/>
            <p:nvPr/>
          </p:nvCxnSpPr>
          <p:spPr>
            <a:xfrm>
              <a:off x="6511128" y="486390"/>
              <a:ext cx="10966" cy="2516884"/>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95" name="Gerader Verbinder 94"/>
            <p:cNvCxnSpPr/>
            <p:nvPr/>
          </p:nvCxnSpPr>
          <p:spPr>
            <a:xfrm flipH="1">
              <a:off x="4820684" y="1431868"/>
              <a:ext cx="2376555" cy="1508033"/>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98" name="Textfeld 97"/>
            <p:cNvSpPr txBox="1"/>
            <p:nvPr/>
          </p:nvSpPr>
          <p:spPr>
            <a:xfrm>
              <a:off x="6462116" y="2187470"/>
              <a:ext cx="1200754" cy="307777"/>
            </a:xfrm>
            <a:prstGeom prst="rect">
              <a:avLst/>
            </a:prstGeom>
            <a:noFill/>
          </p:spPr>
          <p:txBody>
            <a:bodyPr wrap="square" rtlCol="0">
              <a:spAutoFit/>
            </a:bodyPr>
            <a:lstStyle/>
            <a:p>
              <a:pPr algn="ctr"/>
              <a:r>
                <a:rPr lang="de-DE" sz="1400" dirty="0" err="1" smtClean="0"/>
                <a:t>hb</a:t>
              </a:r>
              <a:r>
                <a:rPr lang="de-DE" sz="1400" dirty="0" smtClean="0"/>
                <a:t> 73,89 cm</a:t>
              </a:r>
              <a:endParaRPr lang="de-DE" sz="1400" dirty="0"/>
            </a:p>
          </p:txBody>
        </p:sp>
        <p:sp>
          <p:nvSpPr>
            <p:cNvPr id="99" name="Textfeld 98"/>
            <p:cNvSpPr txBox="1"/>
            <p:nvPr/>
          </p:nvSpPr>
          <p:spPr>
            <a:xfrm>
              <a:off x="7719358" y="1738215"/>
              <a:ext cx="1200754" cy="307777"/>
            </a:xfrm>
            <a:prstGeom prst="rect">
              <a:avLst/>
            </a:prstGeom>
            <a:noFill/>
          </p:spPr>
          <p:txBody>
            <a:bodyPr wrap="square" rtlCol="0">
              <a:spAutoFit/>
            </a:bodyPr>
            <a:lstStyle/>
            <a:p>
              <a:pPr algn="ctr"/>
              <a:r>
                <a:rPr lang="de-DE" sz="1400" dirty="0" smtClean="0"/>
                <a:t>ha 85,66 cm</a:t>
              </a:r>
              <a:endParaRPr lang="de-DE" sz="1400" dirty="0"/>
            </a:p>
          </p:txBody>
        </p:sp>
        <p:cxnSp>
          <p:nvCxnSpPr>
            <p:cNvPr id="100" name="Gerade Verbindung mit Pfeil 99"/>
            <p:cNvCxnSpPr/>
            <p:nvPr/>
          </p:nvCxnSpPr>
          <p:spPr>
            <a:xfrm flipH="1" flipV="1">
              <a:off x="6766413" y="1711139"/>
              <a:ext cx="1092678" cy="178507"/>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27" name="Gruppieren 26"/>
          <p:cNvGrpSpPr/>
          <p:nvPr/>
        </p:nvGrpSpPr>
        <p:grpSpPr>
          <a:xfrm>
            <a:off x="570397" y="2753203"/>
            <a:ext cx="5936490" cy="3930708"/>
            <a:chOff x="570397" y="2753203"/>
            <a:chExt cx="5936490" cy="3930708"/>
          </a:xfrm>
        </p:grpSpPr>
        <p:grpSp>
          <p:nvGrpSpPr>
            <p:cNvPr id="24" name="Gruppieren 23"/>
            <p:cNvGrpSpPr/>
            <p:nvPr/>
          </p:nvGrpSpPr>
          <p:grpSpPr>
            <a:xfrm rot="3290212">
              <a:off x="4565949" y="6306197"/>
              <a:ext cx="360000" cy="360000"/>
              <a:chOff x="3911636" y="3111882"/>
              <a:chExt cx="360000" cy="360000"/>
            </a:xfrm>
          </p:grpSpPr>
          <p:sp>
            <p:nvSpPr>
              <p:cNvPr id="25" name="Ellipse 24"/>
              <p:cNvSpPr/>
              <p:nvPr/>
            </p:nvSpPr>
            <p:spPr>
              <a:xfrm>
                <a:off x="3911636" y="3111882"/>
                <a:ext cx="360000" cy="3600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p:cNvSpPr/>
              <p:nvPr/>
            </p:nvSpPr>
            <p:spPr>
              <a:xfrm>
                <a:off x="3933236" y="3133482"/>
                <a:ext cx="316800" cy="31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2" name="Gruppieren 31"/>
            <p:cNvGrpSpPr/>
            <p:nvPr/>
          </p:nvGrpSpPr>
          <p:grpSpPr>
            <a:xfrm rot="3290212">
              <a:off x="570397" y="6323911"/>
              <a:ext cx="360000" cy="360000"/>
              <a:chOff x="3911636" y="3111882"/>
              <a:chExt cx="360000" cy="360000"/>
            </a:xfrm>
          </p:grpSpPr>
          <p:sp>
            <p:nvSpPr>
              <p:cNvPr id="33" name="Ellipse 32"/>
              <p:cNvSpPr/>
              <p:nvPr/>
            </p:nvSpPr>
            <p:spPr>
              <a:xfrm>
                <a:off x="3911636" y="3111882"/>
                <a:ext cx="360000" cy="3600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p:cNvSpPr/>
              <p:nvPr/>
            </p:nvSpPr>
            <p:spPr>
              <a:xfrm>
                <a:off x="3933236" y="3133482"/>
                <a:ext cx="316800" cy="31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9" name="Textfeld 68"/>
            <p:cNvSpPr txBox="1"/>
            <p:nvPr/>
          </p:nvSpPr>
          <p:spPr>
            <a:xfrm>
              <a:off x="4158662" y="4416066"/>
              <a:ext cx="2348225" cy="646331"/>
            </a:xfrm>
            <a:prstGeom prst="rect">
              <a:avLst/>
            </a:prstGeom>
            <a:noFill/>
          </p:spPr>
          <p:txBody>
            <a:bodyPr wrap="square" rtlCol="0">
              <a:spAutoFit/>
            </a:bodyPr>
            <a:lstStyle/>
            <a:p>
              <a:pPr algn="ctr"/>
              <a:r>
                <a:rPr lang="de-DE" dirty="0" smtClean="0"/>
                <a:t>Gesamtlänge für Hohlkammerplatten</a:t>
              </a:r>
              <a:endParaRPr lang="de-DE" dirty="0"/>
            </a:p>
          </p:txBody>
        </p:sp>
        <p:sp>
          <p:nvSpPr>
            <p:cNvPr id="22" name="Textfeld 21"/>
            <p:cNvSpPr txBox="1"/>
            <p:nvPr/>
          </p:nvSpPr>
          <p:spPr>
            <a:xfrm>
              <a:off x="2627743" y="5541329"/>
              <a:ext cx="1200754" cy="307777"/>
            </a:xfrm>
            <a:prstGeom prst="rect">
              <a:avLst/>
            </a:prstGeom>
            <a:noFill/>
          </p:spPr>
          <p:txBody>
            <a:bodyPr wrap="square" rtlCol="0">
              <a:spAutoFit/>
            </a:bodyPr>
            <a:lstStyle/>
            <a:p>
              <a:pPr algn="ctr"/>
              <a:r>
                <a:rPr lang="de-DE" sz="1400" dirty="0" err="1" smtClean="0"/>
                <a:t>hd</a:t>
              </a:r>
              <a:r>
                <a:rPr lang="de-DE" sz="1400" dirty="0" smtClean="0"/>
                <a:t> 98,79 cm</a:t>
              </a:r>
              <a:endParaRPr lang="de-DE" sz="1400" dirty="0"/>
            </a:p>
          </p:txBody>
        </p:sp>
        <p:sp>
          <p:nvSpPr>
            <p:cNvPr id="23" name="Textfeld 22"/>
            <p:cNvSpPr txBox="1"/>
            <p:nvPr/>
          </p:nvSpPr>
          <p:spPr>
            <a:xfrm>
              <a:off x="2433596" y="6060045"/>
              <a:ext cx="324952" cy="366644"/>
            </a:xfrm>
            <a:prstGeom prst="rect">
              <a:avLst/>
            </a:prstGeom>
            <a:noFill/>
          </p:spPr>
          <p:txBody>
            <a:bodyPr wrap="square" rtlCol="0">
              <a:spAutoFit/>
            </a:bodyPr>
            <a:lstStyle/>
            <a:p>
              <a:pPr algn="ctr"/>
              <a:r>
                <a:rPr lang="de-DE" dirty="0" smtClean="0"/>
                <a:t>D</a:t>
              </a:r>
              <a:endParaRPr lang="de-DE" dirty="0"/>
            </a:p>
          </p:txBody>
        </p:sp>
        <p:grpSp>
          <p:nvGrpSpPr>
            <p:cNvPr id="35" name="Gruppieren 34"/>
            <p:cNvGrpSpPr/>
            <p:nvPr/>
          </p:nvGrpSpPr>
          <p:grpSpPr>
            <a:xfrm rot="3290212">
              <a:off x="2557302" y="3058519"/>
              <a:ext cx="360000" cy="360000"/>
              <a:chOff x="3911636" y="3111882"/>
              <a:chExt cx="360000" cy="360000"/>
            </a:xfrm>
          </p:grpSpPr>
          <p:sp>
            <p:nvSpPr>
              <p:cNvPr id="36" name="Ellipse 35"/>
              <p:cNvSpPr/>
              <p:nvPr/>
            </p:nvSpPr>
            <p:spPr>
              <a:xfrm>
                <a:off x="3911636" y="3111882"/>
                <a:ext cx="360000" cy="3600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p:cNvSpPr/>
              <p:nvPr/>
            </p:nvSpPr>
            <p:spPr>
              <a:xfrm>
                <a:off x="3933236" y="3133482"/>
                <a:ext cx="316800" cy="31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8" name="Rechteck 37"/>
            <p:cNvSpPr/>
            <p:nvPr/>
          </p:nvSpPr>
          <p:spPr>
            <a:xfrm rot="7310212">
              <a:off x="20561" y="4800114"/>
              <a:ext cx="3434400" cy="144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p:cNvSpPr txBox="1"/>
            <p:nvPr/>
          </p:nvSpPr>
          <p:spPr>
            <a:xfrm>
              <a:off x="3610315" y="4198305"/>
              <a:ext cx="305856" cy="366644"/>
            </a:xfrm>
            <a:prstGeom prst="rect">
              <a:avLst/>
            </a:prstGeom>
            <a:noFill/>
          </p:spPr>
          <p:txBody>
            <a:bodyPr wrap="square" rtlCol="0">
              <a:spAutoFit/>
            </a:bodyPr>
            <a:lstStyle/>
            <a:p>
              <a:pPr algn="ctr"/>
              <a:r>
                <a:rPr lang="de-DE" dirty="0" smtClean="0"/>
                <a:t>C</a:t>
              </a:r>
              <a:endParaRPr lang="de-DE" dirty="0"/>
            </a:p>
          </p:txBody>
        </p:sp>
        <p:sp>
          <p:nvSpPr>
            <p:cNvPr id="59" name="Textfeld 58"/>
            <p:cNvSpPr txBox="1"/>
            <p:nvPr/>
          </p:nvSpPr>
          <p:spPr>
            <a:xfrm>
              <a:off x="1016182" y="5999616"/>
              <a:ext cx="1041781" cy="307777"/>
            </a:xfrm>
            <a:prstGeom prst="rect">
              <a:avLst/>
            </a:prstGeom>
            <a:noFill/>
          </p:spPr>
          <p:txBody>
            <a:bodyPr wrap="square" rtlCol="0">
              <a:spAutoFit/>
            </a:bodyPr>
            <a:lstStyle/>
            <a:p>
              <a:pPr algn="ctr"/>
              <a:r>
                <a:rPr lang="de-DE" sz="1400" dirty="0" smtClean="0"/>
                <a:t>58,46°</a:t>
              </a:r>
              <a:endParaRPr lang="de-DE" sz="1400" dirty="0"/>
            </a:p>
          </p:txBody>
        </p:sp>
        <p:sp>
          <p:nvSpPr>
            <p:cNvPr id="60" name="Textfeld 59"/>
            <p:cNvSpPr txBox="1"/>
            <p:nvPr/>
          </p:nvSpPr>
          <p:spPr>
            <a:xfrm>
              <a:off x="3464342" y="6004016"/>
              <a:ext cx="1041781" cy="307777"/>
            </a:xfrm>
            <a:prstGeom prst="rect">
              <a:avLst/>
            </a:prstGeom>
            <a:noFill/>
          </p:spPr>
          <p:txBody>
            <a:bodyPr wrap="square" rtlCol="0">
              <a:spAutoFit/>
            </a:bodyPr>
            <a:lstStyle/>
            <a:p>
              <a:pPr algn="ctr"/>
              <a:r>
                <a:rPr lang="de-DE" sz="1400" dirty="0" smtClean="0"/>
                <a:t>58,46°</a:t>
              </a:r>
              <a:endParaRPr lang="de-DE" sz="1400" dirty="0"/>
            </a:p>
          </p:txBody>
        </p:sp>
        <p:sp>
          <p:nvSpPr>
            <p:cNvPr id="61" name="Textfeld 60"/>
            <p:cNvSpPr txBox="1"/>
            <p:nvPr/>
          </p:nvSpPr>
          <p:spPr>
            <a:xfrm>
              <a:off x="2245259" y="3836169"/>
              <a:ext cx="1041781" cy="307777"/>
            </a:xfrm>
            <a:prstGeom prst="rect">
              <a:avLst/>
            </a:prstGeom>
            <a:noFill/>
          </p:spPr>
          <p:txBody>
            <a:bodyPr wrap="square" rtlCol="0">
              <a:spAutoFit/>
            </a:bodyPr>
            <a:lstStyle/>
            <a:p>
              <a:pPr algn="ctr"/>
              <a:r>
                <a:rPr lang="de-DE" sz="1400" dirty="0" smtClean="0"/>
                <a:t>63,09°</a:t>
              </a:r>
              <a:endParaRPr lang="de-DE" sz="1400" dirty="0"/>
            </a:p>
          </p:txBody>
        </p:sp>
        <p:sp>
          <p:nvSpPr>
            <p:cNvPr id="68" name="Geschweifte Klammer rechts 67"/>
            <p:cNvSpPr/>
            <p:nvPr/>
          </p:nvSpPr>
          <p:spPr>
            <a:xfrm rot="19728427">
              <a:off x="3901050" y="2753203"/>
              <a:ext cx="329019" cy="3811453"/>
            </a:xfrm>
            <a:prstGeom prst="rightBrace">
              <a:avLst>
                <a:gd name="adj1" fmla="val 8333"/>
                <a:gd name="adj2" fmla="val 5593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29" name="Gerader Verbinder 28"/>
            <p:cNvCxnSpPr/>
            <p:nvPr/>
          </p:nvCxnSpPr>
          <p:spPr>
            <a:xfrm>
              <a:off x="2757817" y="3237188"/>
              <a:ext cx="1990635" cy="32472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rot="3530212">
              <a:off x="2036315" y="4784601"/>
              <a:ext cx="3434400" cy="144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4" name="Gerader Verbinder 73"/>
            <p:cNvCxnSpPr>
              <a:endCxn id="30" idx="0"/>
            </p:cNvCxnSpPr>
            <p:nvPr/>
          </p:nvCxnSpPr>
          <p:spPr>
            <a:xfrm flipH="1">
              <a:off x="2747318" y="3237188"/>
              <a:ext cx="10500" cy="3191146"/>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78" name="Textfeld 77"/>
            <p:cNvSpPr txBox="1"/>
            <p:nvPr/>
          </p:nvSpPr>
          <p:spPr>
            <a:xfrm>
              <a:off x="1556438" y="4205501"/>
              <a:ext cx="305856" cy="366644"/>
            </a:xfrm>
            <a:prstGeom prst="rect">
              <a:avLst/>
            </a:prstGeom>
            <a:noFill/>
          </p:spPr>
          <p:txBody>
            <a:bodyPr wrap="square" rtlCol="0">
              <a:spAutoFit/>
            </a:bodyPr>
            <a:lstStyle/>
            <a:p>
              <a:pPr algn="ctr"/>
              <a:r>
                <a:rPr lang="de-DE" dirty="0" smtClean="0"/>
                <a:t>C</a:t>
              </a:r>
              <a:endParaRPr lang="de-DE" dirty="0"/>
            </a:p>
          </p:txBody>
        </p:sp>
        <p:cxnSp>
          <p:nvCxnSpPr>
            <p:cNvPr id="79" name="Gerader Verbinder 78"/>
            <p:cNvCxnSpPr/>
            <p:nvPr/>
          </p:nvCxnSpPr>
          <p:spPr>
            <a:xfrm flipH="1">
              <a:off x="756250" y="4686246"/>
              <a:ext cx="2879662" cy="1814088"/>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82" name="Textfeld 81"/>
            <p:cNvSpPr txBox="1"/>
            <p:nvPr/>
          </p:nvSpPr>
          <p:spPr>
            <a:xfrm>
              <a:off x="1522490" y="5130250"/>
              <a:ext cx="1149267" cy="307777"/>
            </a:xfrm>
            <a:prstGeom prst="rect">
              <a:avLst/>
            </a:prstGeom>
            <a:noFill/>
          </p:spPr>
          <p:txBody>
            <a:bodyPr wrap="square" rtlCol="0">
              <a:spAutoFit/>
            </a:bodyPr>
            <a:lstStyle/>
            <a:p>
              <a:pPr algn="ctr"/>
              <a:r>
                <a:rPr lang="de-DE" sz="1400" dirty="0" err="1" smtClean="0"/>
                <a:t>hc</a:t>
              </a:r>
              <a:r>
                <a:rPr lang="de-DE" sz="1400" dirty="0" smtClean="0"/>
                <a:t> 103,36 cm</a:t>
              </a:r>
              <a:endParaRPr lang="de-DE" sz="1400" dirty="0"/>
            </a:p>
          </p:txBody>
        </p:sp>
        <p:cxnSp>
          <p:nvCxnSpPr>
            <p:cNvPr id="84" name="Gerader Verbinder 83"/>
            <p:cNvCxnSpPr/>
            <p:nvPr/>
          </p:nvCxnSpPr>
          <p:spPr>
            <a:xfrm flipV="1">
              <a:off x="756250" y="6484436"/>
              <a:ext cx="3992202" cy="158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Rechteck 29"/>
            <p:cNvSpPr/>
            <p:nvPr/>
          </p:nvSpPr>
          <p:spPr>
            <a:xfrm rot="21590212">
              <a:off x="942123" y="6428334"/>
              <a:ext cx="3610800" cy="144000"/>
            </a:xfrm>
            <a:prstGeom prst="rect">
              <a:avLst/>
            </a:prstGeom>
            <a:solidFill>
              <a:srgbClr val="99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39" name="Grafik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976" y="117929"/>
            <a:ext cx="3138234" cy="2216665"/>
          </a:xfrm>
          <a:prstGeom prst="rect">
            <a:avLst/>
          </a:prstGeom>
        </p:spPr>
      </p:pic>
    </p:spTree>
    <p:extLst>
      <p:ext uri="{BB962C8B-B14F-4D97-AF65-F5344CB8AC3E}">
        <p14:creationId xmlns:p14="http://schemas.microsoft.com/office/powerpoint/2010/main" val="4129711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478" y="3513715"/>
            <a:ext cx="4036603" cy="3178281"/>
          </a:xfrm>
          <a:prstGeom prst="rect">
            <a:avLst/>
          </a:prstGeom>
        </p:spPr>
      </p:pic>
      <p:sp>
        <p:nvSpPr>
          <p:cNvPr id="5" name="Textfeld 4"/>
          <p:cNvSpPr txBox="1"/>
          <p:nvPr/>
        </p:nvSpPr>
        <p:spPr>
          <a:xfrm>
            <a:off x="468247" y="345232"/>
            <a:ext cx="2872112" cy="2862322"/>
          </a:xfrm>
          <a:prstGeom prst="rect">
            <a:avLst/>
          </a:prstGeom>
          <a:noFill/>
          <a:ln>
            <a:solidFill>
              <a:schemeClr val="tx1"/>
            </a:solidFill>
          </a:ln>
        </p:spPr>
        <p:txBody>
          <a:bodyPr wrap="square" rtlCol="0">
            <a:spAutoFit/>
          </a:bodyPr>
          <a:lstStyle/>
          <a:p>
            <a:r>
              <a:rPr lang="de-DE" dirty="0" smtClean="0">
                <a:sym typeface="Wingdings 3" panose="05040102010807070707" pitchFamily="18" charset="2"/>
              </a:rPr>
              <a:t> - </a:t>
            </a:r>
            <a:r>
              <a:rPr lang="de-DE" dirty="0" smtClean="0"/>
              <a:t>Hohlkammerplatten:</a:t>
            </a:r>
            <a:endParaRPr lang="de-DE" dirty="0"/>
          </a:p>
          <a:p>
            <a:r>
              <a:rPr lang="de-DE" dirty="0" smtClean="0"/>
              <a:t>C1 </a:t>
            </a:r>
            <a:r>
              <a:rPr lang="de-DE" dirty="0"/>
              <a:t>+ C2 + D	</a:t>
            </a:r>
            <a:r>
              <a:rPr lang="de-DE" dirty="0" smtClean="0"/>
              <a:t>20</a:t>
            </a:r>
            <a:endParaRPr lang="de-DE" dirty="0"/>
          </a:p>
          <a:p>
            <a:r>
              <a:rPr lang="de-DE" dirty="0"/>
              <a:t>A + A + B	</a:t>
            </a:r>
            <a:r>
              <a:rPr lang="de-DE" dirty="0" smtClean="0"/>
              <a:t>	30</a:t>
            </a:r>
            <a:endParaRPr lang="de-DE" dirty="0"/>
          </a:p>
          <a:p>
            <a:r>
              <a:rPr lang="de-DE" dirty="0"/>
              <a:t>B + C1 + C2	</a:t>
            </a:r>
            <a:r>
              <a:rPr lang="de-DE" u="sng" dirty="0" smtClean="0"/>
              <a:t>25</a:t>
            </a:r>
            <a:endParaRPr lang="de-DE" u="sng" dirty="0"/>
          </a:p>
          <a:p>
            <a:r>
              <a:rPr lang="de-DE" dirty="0"/>
              <a:t>Summe	</a:t>
            </a:r>
            <a:r>
              <a:rPr lang="de-DE" dirty="0" smtClean="0"/>
              <a:t>	75</a:t>
            </a:r>
          </a:p>
          <a:p>
            <a:endParaRPr lang="de-DE" dirty="0" smtClean="0"/>
          </a:p>
          <a:p>
            <a:r>
              <a:rPr lang="de-DE" dirty="0">
                <a:sym typeface="Wingdings 3" panose="05040102010807070707" pitchFamily="18" charset="2"/>
              </a:rPr>
              <a:t> - </a:t>
            </a:r>
            <a:r>
              <a:rPr lang="de-DE" dirty="0" smtClean="0"/>
              <a:t>Holzplatten:</a:t>
            </a:r>
            <a:endParaRPr lang="de-DE" dirty="0"/>
          </a:p>
          <a:p>
            <a:r>
              <a:rPr lang="de-DE" dirty="0"/>
              <a:t>C1 + C2 + D	</a:t>
            </a:r>
            <a:r>
              <a:rPr lang="de-DE" dirty="0" smtClean="0"/>
              <a:t>20</a:t>
            </a:r>
            <a:endParaRPr lang="de-DE" dirty="0"/>
          </a:p>
          <a:p>
            <a:r>
              <a:rPr lang="de-DE" dirty="0" smtClean="0"/>
              <a:t>B </a:t>
            </a:r>
            <a:r>
              <a:rPr lang="de-DE" dirty="0"/>
              <a:t>+ C1 + C2	</a:t>
            </a:r>
            <a:r>
              <a:rPr lang="de-DE" u="sng" dirty="0" smtClean="0"/>
              <a:t>10</a:t>
            </a:r>
            <a:endParaRPr lang="de-DE" u="sng" dirty="0"/>
          </a:p>
          <a:p>
            <a:r>
              <a:rPr lang="de-DE" dirty="0"/>
              <a:t>Summe		</a:t>
            </a:r>
            <a:r>
              <a:rPr lang="de-DE" dirty="0" smtClean="0"/>
              <a:t>30</a:t>
            </a:r>
            <a:endParaRPr lang="de-DE" dirty="0"/>
          </a:p>
        </p:txBody>
      </p:sp>
      <p:sp>
        <p:nvSpPr>
          <p:cNvPr id="7" name="Textfeld 6"/>
          <p:cNvSpPr txBox="1"/>
          <p:nvPr/>
        </p:nvSpPr>
        <p:spPr>
          <a:xfrm>
            <a:off x="4292080" y="345232"/>
            <a:ext cx="7480820" cy="3416320"/>
          </a:xfrm>
          <a:prstGeom prst="rect">
            <a:avLst/>
          </a:prstGeom>
          <a:noFill/>
          <a:ln>
            <a:solidFill>
              <a:schemeClr val="tx1"/>
            </a:solidFill>
          </a:ln>
        </p:spPr>
        <p:txBody>
          <a:bodyPr wrap="square" rtlCol="0">
            <a:spAutoFit/>
          </a:bodyPr>
          <a:lstStyle/>
          <a:p>
            <a:r>
              <a:rPr lang="de-DE" dirty="0" smtClean="0">
                <a:sym typeface="Wingdings 3" panose="05040102010807070707" pitchFamily="18" charset="2"/>
              </a:rPr>
              <a:t>Holzstreben Gesamtbedarf bei Radius 2,75 </a:t>
            </a:r>
            <a:r>
              <a:rPr lang="de-DE" dirty="0" smtClean="0"/>
              <a:t>:</a:t>
            </a:r>
            <a:endParaRPr lang="de-DE" dirty="0"/>
          </a:p>
          <a:p>
            <a:r>
              <a:rPr lang="de-DE" dirty="0"/>
              <a:t>Anzahl		Typ		</a:t>
            </a:r>
            <a:r>
              <a:rPr lang="de-DE" dirty="0" smtClean="0"/>
              <a:t>Beschaffungs-</a:t>
            </a:r>
            <a:r>
              <a:rPr lang="de-DE" dirty="0"/>
              <a:t>	</a:t>
            </a:r>
            <a:r>
              <a:rPr lang="de-DE" dirty="0" smtClean="0"/>
              <a:t>Stückzahl</a:t>
            </a:r>
          </a:p>
          <a:p>
            <a:r>
              <a:rPr lang="de-DE" dirty="0"/>
              <a:t>				länge</a:t>
            </a:r>
          </a:p>
          <a:p>
            <a:r>
              <a:rPr lang="de-DE" dirty="0"/>
              <a:t>35 + 40		B + C		</a:t>
            </a:r>
            <a:r>
              <a:rPr lang="de-DE" dirty="0" smtClean="0"/>
              <a:t>199,041</a:t>
            </a:r>
            <a:r>
              <a:rPr lang="de-DE" dirty="0"/>
              <a:t>		40 x 2m</a:t>
            </a:r>
          </a:p>
          <a:p>
            <a:r>
              <a:rPr lang="de-DE" dirty="0"/>
              <a:t>10 + 10 + 10	A + C + C	</a:t>
            </a:r>
            <a:r>
              <a:rPr lang="de-DE" dirty="0" smtClean="0"/>
              <a:t>	289,509</a:t>
            </a:r>
            <a:r>
              <a:rPr lang="de-DE" dirty="0"/>
              <a:t>		10 x 3m</a:t>
            </a:r>
          </a:p>
          <a:p>
            <a:r>
              <a:rPr lang="de-DE" dirty="0"/>
              <a:t>20 + 20 + 20	A + C + D	</a:t>
            </a:r>
            <a:r>
              <a:rPr lang="de-DE" dirty="0" smtClean="0"/>
              <a:t>	294,873</a:t>
            </a:r>
            <a:r>
              <a:rPr lang="de-DE" dirty="0"/>
              <a:t>		20 x 3m</a:t>
            </a:r>
          </a:p>
          <a:p>
            <a:endParaRPr lang="de-DE" dirty="0" smtClean="0"/>
          </a:p>
          <a:p>
            <a:r>
              <a:rPr lang="de-DE" dirty="0" smtClean="0">
                <a:sym typeface="Wingdings 3" panose="05040102010807070707" pitchFamily="18" charset="2"/>
              </a:rPr>
              <a:t>Nur unterer </a:t>
            </a:r>
            <a:r>
              <a:rPr lang="de-DE" dirty="0">
                <a:sym typeface="Wingdings 3" panose="05040102010807070707" pitchFamily="18" charset="2"/>
              </a:rPr>
              <a:t>Ring	Typ	Streben	</a:t>
            </a:r>
            <a:r>
              <a:rPr lang="de-DE" dirty="0" smtClean="0">
                <a:sym typeface="Wingdings 3" panose="05040102010807070707" pitchFamily="18" charset="2"/>
              </a:rPr>
              <a:t>Anzahl</a:t>
            </a:r>
            <a:r>
              <a:rPr lang="de-DE" dirty="0">
                <a:sym typeface="Wingdings 3" panose="05040102010807070707" pitchFamily="18" charset="2"/>
              </a:rPr>
              <a:t>	</a:t>
            </a:r>
            <a:r>
              <a:rPr lang="de-DE" dirty="0" smtClean="0">
                <a:sym typeface="Wingdings 3" panose="05040102010807070707" pitchFamily="18" charset="2"/>
              </a:rPr>
              <a:t>Stückzahl</a:t>
            </a:r>
            <a:endParaRPr lang="de-DE" dirty="0">
              <a:sym typeface="Wingdings 3" panose="05040102010807070707" pitchFamily="18" charset="2"/>
            </a:endParaRPr>
          </a:p>
          <a:p>
            <a:r>
              <a:rPr lang="de-DE" dirty="0">
                <a:sym typeface="Wingdings 3" panose="05040102010807070707" pitchFamily="18" charset="2"/>
              </a:rPr>
              <a:t>"B + C"		B	2 x 5	</a:t>
            </a:r>
            <a:r>
              <a:rPr lang="de-DE" dirty="0" smtClean="0">
                <a:sym typeface="Wingdings 3" panose="05040102010807070707" pitchFamily="18" charset="2"/>
              </a:rPr>
              <a:t>= 10</a:t>
            </a:r>
            <a:r>
              <a:rPr lang="de-DE" dirty="0">
                <a:sym typeface="Wingdings 3" panose="05040102010807070707" pitchFamily="18" charset="2"/>
              </a:rPr>
              <a:t>	10 x 2m</a:t>
            </a:r>
          </a:p>
          <a:p>
            <a:r>
              <a:rPr lang="de-DE" dirty="0">
                <a:sym typeface="Wingdings 3" panose="05040102010807070707" pitchFamily="18" charset="2"/>
              </a:rPr>
              <a:t>"A + C + C"	C	2 x 10	</a:t>
            </a:r>
            <a:r>
              <a:rPr lang="de-DE" dirty="0" smtClean="0">
                <a:sym typeface="Wingdings 3" panose="05040102010807070707" pitchFamily="18" charset="2"/>
              </a:rPr>
              <a:t>= </a:t>
            </a:r>
            <a:r>
              <a:rPr lang="de-DE" dirty="0">
                <a:sym typeface="Wingdings 3" panose="05040102010807070707" pitchFamily="18" charset="2"/>
              </a:rPr>
              <a:t>20	30 x 3m</a:t>
            </a:r>
          </a:p>
          <a:p>
            <a:r>
              <a:rPr lang="de-DE" dirty="0">
                <a:sym typeface="Wingdings 3" panose="05040102010807070707" pitchFamily="18" charset="2"/>
              </a:rPr>
              <a:t>"A + C + D"	C	5 x 4	</a:t>
            </a:r>
            <a:r>
              <a:rPr lang="de-DE" dirty="0" smtClean="0">
                <a:sym typeface="Wingdings 3" panose="05040102010807070707" pitchFamily="18" charset="2"/>
              </a:rPr>
              <a:t>= </a:t>
            </a:r>
            <a:r>
              <a:rPr lang="de-DE" dirty="0">
                <a:sym typeface="Wingdings 3" panose="05040102010807070707" pitchFamily="18" charset="2"/>
              </a:rPr>
              <a:t>20	</a:t>
            </a:r>
          </a:p>
          <a:p>
            <a:r>
              <a:rPr lang="de-DE" dirty="0">
                <a:sym typeface="Wingdings 3" panose="05040102010807070707" pitchFamily="18" charset="2"/>
              </a:rPr>
              <a:t>		D	5 x 2	</a:t>
            </a:r>
            <a:r>
              <a:rPr lang="de-DE" dirty="0" smtClean="0">
                <a:sym typeface="Wingdings 3" panose="05040102010807070707" pitchFamily="18" charset="2"/>
              </a:rPr>
              <a:t>= </a:t>
            </a:r>
            <a:r>
              <a:rPr lang="de-DE" dirty="0">
                <a:sym typeface="Wingdings 3" panose="05040102010807070707" pitchFamily="18" charset="2"/>
              </a:rPr>
              <a:t>10	</a:t>
            </a:r>
            <a:endParaRPr lang="de-DE" dirty="0"/>
          </a:p>
        </p:txBody>
      </p:sp>
    </p:spTree>
    <p:extLst>
      <p:ext uri="{BB962C8B-B14F-4D97-AF65-F5344CB8AC3E}">
        <p14:creationId xmlns:p14="http://schemas.microsoft.com/office/powerpoint/2010/main" val="3964022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0" y="1655884"/>
            <a:ext cx="6247276" cy="4057650"/>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616" y="104775"/>
            <a:ext cx="5828799" cy="5591175"/>
          </a:xfrm>
          <a:prstGeom prst="rect">
            <a:avLst/>
          </a:prstGeom>
        </p:spPr>
      </p:pic>
      <p:sp>
        <p:nvSpPr>
          <p:cNvPr id="2" name="Textfeld 1"/>
          <p:cNvSpPr txBox="1"/>
          <p:nvPr/>
        </p:nvSpPr>
        <p:spPr>
          <a:xfrm>
            <a:off x="2011858" y="624254"/>
            <a:ext cx="2238241" cy="369332"/>
          </a:xfrm>
          <a:prstGeom prst="rect">
            <a:avLst/>
          </a:prstGeom>
          <a:noFill/>
        </p:spPr>
        <p:txBody>
          <a:bodyPr wrap="none" rtlCol="0">
            <a:spAutoFit/>
          </a:bodyPr>
          <a:lstStyle/>
          <a:p>
            <a:r>
              <a:rPr lang="de-DE" dirty="0" smtClean="0"/>
              <a:t>Frequenzen Übersicht</a:t>
            </a:r>
            <a:endParaRPr lang="de-DE" dirty="0"/>
          </a:p>
        </p:txBody>
      </p:sp>
    </p:spTree>
    <p:extLst>
      <p:ext uri="{BB962C8B-B14F-4D97-AF65-F5344CB8AC3E}">
        <p14:creationId xmlns:p14="http://schemas.microsoft.com/office/powerpoint/2010/main" val="1889299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hteck 79"/>
          <p:cNvSpPr/>
          <p:nvPr/>
        </p:nvSpPr>
        <p:spPr>
          <a:xfrm>
            <a:off x="1381030" y="4823043"/>
            <a:ext cx="1415472" cy="1211877"/>
          </a:xfrm>
          <a:prstGeom prst="rect">
            <a:avLst/>
          </a:prstGeom>
          <a:pattFill prst="wdUpDiag">
            <a:fgClr>
              <a:schemeClr val="accent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eck 78"/>
          <p:cNvSpPr/>
          <p:nvPr/>
        </p:nvSpPr>
        <p:spPr>
          <a:xfrm>
            <a:off x="3844324" y="4861275"/>
            <a:ext cx="7814346" cy="1173645"/>
          </a:xfrm>
          <a:prstGeom prst="rect">
            <a:avLst/>
          </a:prstGeom>
          <a:pattFill prst="wdUpDiag">
            <a:fgClr>
              <a:schemeClr val="accent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 name="Gewinkelte Verbindung 4"/>
          <p:cNvCxnSpPr/>
          <p:nvPr/>
        </p:nvCxnSpPr>
        <p:spPr>
          <a:xfrm>
            <a:off x="1387773" y="4773973"/>
            <a:ext cx="1454618" cy="1260949"/>
          </a:xfrm>
          <a:prstGeom prst="bentConnector3">
            <a:avLst>
              <a:gd name="adj1" fmla="val 100169"/>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a:xfrm>
            <a:off x="3796495" y="4810363"/>
            <a:ext cx="0" cy="1224557"/>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flipV="1">
            <a:off x="3796495" y="4810364"/>
            <a:ext cx="6882337" cy="1"/>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2894220" y="4951049"/>
            <a:ext cx="0" cy="108387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2928396" y="5147820"/>
            <a:ext cx="810223" cy="8871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3252486" y="3143372"/>
            <a:ext cx="312517" cy="162247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2928396" y="4800425"/>
            <a:ext cx="648182" cy="312129"/>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rot="823831">
            <a:off x="3340351" y="1184203"/>
            <a:ext cx="103648" cy="180009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r Verbinder 21"/>
          <p:cNvCxnSpPr/>
          <p:nvPr/>
        </p:nvCxnSpPr>
        <p:spPr>
          <a:xfrm>
            <a:off x="3626182" y="3101034"/>
            <a:ext cx="0" cy="204678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Rechteck 23"/>
          <p:cNvSpPr/>
          <p:nvPr/>
        </p:nvSpPr>
        <p:spPr>
          <a:xfrm>
            <a:off x="3125702" y="2970880"/>
            <a:ext cx="103648" cy="179524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rot="825493">
            <a:off x="3456973" y="1402582"/>
            <a:ext cx="312517" cy="147842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5592918" y="3029645"/>
            <a:ext cx="312517" cy="173620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8" name="Gerader Verbinder 27"/>
          <p:cNvCxnSpPr/>
          <p:nvPr/>
        </p:nvCxnSpPr>
        <p:spPr>
          <a:xfrm>
            <a:off x="5542066" y="3024837"/>
            <a:ext cx="0" cy="200807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3688430" y="3101034"/>
            <a:ext cx="1808017" cy="1271647"/>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2" name="Gerader Verbinder 31"/>
          <p:cNvCxnSpPr/>
          <p:nvPr/>
        </p:nvCxnSpPr>
        <p:spPr>
          <a:xfrm>
            <a:off x="10678832" y="4809961"/>
            <a:ext cx="969790" cy="3710"/>
          </a:xfrm>
          <a:prstGeom prst="line">
            <a:avLst/>
          </a:prstGeom>
          <a:ln w="5715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4712677" y="242446"/>
            <a:ext cx="3109697" cy="400110"/>
          </a:xfrm>
          <a:prstGeom prst="rect">
            <a:avLst/>
          </a:prstGeom>
          <a:noFill/>
        </p:spPr>
        <p:txBody>
          <a:bodyPr wrap="none" rtlCol="0">
            <a:spAutoFit/>
          </a:bodyPr>
          <a:lstStyle/>
          <a:p>
            <a:r>
              <a:rPr lang="de-DE" sz="2000" b="1" dirty="0" smtClean="0"/>
              <a:t>Querschnitt – Seitenansicht</a:t>
            </a:r>
          </a:p>
        </p:txBody>
      </p:sp>
      <p:sp>
        <p:nvSpPr>
          <p:cNvPr id="34" name="Textfeld 33"/>
          <p:cNvSpPr txBox="1"/>
          <p:nvPr/>
        </p:nvSpPr>
        <p:spPr>
          <a:xfrm>
            <a:off x="3796701" y="2485859"/>
            <a:ext cx="1523750" cy="646331"/>
          </a:xfrm>
          <a:prstGeom prst="rect">
            <a:avLst/>
          </a:prstGeom>
          <a:noFill/>
        </p:spPr>
        <p:txBody>
          <a:bodyPr wrap="none" rtlCol="0">
            <a:spAutoFit/>
          </a:bodyPr>
          <a:lstStyle/>
          <a:p>
            <a:pPr algn="ctr"/>
            <a:r>
              <a:rPr lang="de-DE" dirty="0" smtClean="0"/>
              <a:t>Beet 1 m breit</a:t>
            </a:r>
          </a:p>
          <a:p>
            <a:pPr algn="ctr"/>
            <a:r>
              <a:rPr lang="de-DE" dirty="0" smtClean="0"/>
              <a:t>&amp; 1 m hoch</a:t>
            </a:r>
          </a:p>
        </p:txBody>
      </p:sp>
      <p:sp>
        <p:nvSpPr>
          <p:cNvPr id="36" name="Textfeld 35"/>
          <p:cNvSpPr txBox="1"/>
          <p:nvPr/>
        </p:nvSpPr>
        <p:spPr>
          <a:xfrm>
            <a:off x="4493833" y="5308944"/>
            <a:ext cx="630365" cy="369332"/>
          </a:xfrm>
          <a:prstGeom prst="rect">
            <a:avLst/>
          </a:prstGeom>
          <a:noFill/>
        </p:spPr>
        <p:txBody>
          <a:bodyPr wrap="none" rtlCol="0">
            <a:spAutoFit/>
          </a:bodyPr>
          <a:lstStyle/>
          <a:p>
            <a:r>
              <a:rPr lang="de-DE" dirty="0" smtClean="0"/>
              <a:t>Folie</a:t>
            </a:r>
            <a:endParaRPr lang="de-DE" dirty="0"/>
          </a:p>
        </p:txBody>
      </p:sp>
      <p:cxnSp>
        <p:nvCxnSpPr>
          <p:cNvPr id="38" name="Gerade Verbindung mit Pfeil 37"/>
          <p:cNvCxnSpPr>
            <a:stCxn id="36" idx="3"/>
          </p:cNvCxnSpPr>
          <p:nvPr/>
        </p:nvCxnSpPr>
        <p:spPr>
          <a:xfrm flipV="1">
            <a:off x="5124198" y="4898893"/>
            <a:ext cx="372249" cy="594717"/>
          </a:xfrm>
          <a:prstGeom prst="straightConnector1">
            <a:avLst/>
          </a:prstGeom>
          <a:ln>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a:stCxn id="36" idx="1"/>
          </p:cNvCxnSpPr>
          <p:nvPr/>
        </p:nvCxnSpPr>
        <p:spPr>
          <a:xfrm flipH="1" flipV="1">
            <a:off x="3648238" y="4864527"/>
            <a:ext cx="845595" cy="629083"/>
          </a:xfrm>
          <a:prstGeom prst="straightConnector1">
            <a:avLst/>
          </a:prstGeom>
          <a:ln>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a:stCxn id="36" idx="1"/>
          </p:cNvCxnSpPr>
          <p:nvPr/>
        </p:nvCxnSpPr>
        <p:spPr>
          <a:xfrm flipH="1" flipV="1">
            <a:off x="2880630" y="5445699"/>
            <a:ext cx="1613203" cy="47911"/>
          </a:xfrm>
          <a:prstGeom prst="straightConnector1">
            <a:avLst/>
          </a:prstGeom>
          <a:ln>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45" name="Textfeld 44"/>
          <p:cNvSpPr txBox="1"/>
          <p:nvPr/>
        </p:nvSpPr>
        <p:spPr>
          <a:xfrm>
            <a:off x="1381030" y="1769489"/>
            <a:ext cx="1947328" cy="646331"/>
          </a:xfrm>
          <a:prstGeom prst="rect">
            <a:avLst/>
          </a:prstGeom>
          <a:noFill/>
        </p:spPr>
        <p:txBody>
          <a:bodyPr wrap="none" rtlCol="0">
            <a:spAutoFit/>
          </a:bodyPr>
          <a:lstStyle/>
          <a:p>
            <a:pPr algn="ctr"/>
            <a:r>
              <a:rPr lang="de-DE" dirty="0" smtClean="0"/>
              <a:t>Doppelte</a:t>
            </a:r>
          </a:p>
          <a:p>
            <a:pPr algn="ctr"/>
            <a:r>
              <a:rPr lang="de-DE" dirty="0" smtClean="0"/>
              <a:t>Hohlkammerplatte</a:t>
            </a:r>
            <a:endParaRPr lang="de-DE" dirty="0"/>
          </a:p>
        </p:txBody>
      </p:sp>
      <p:sp>
        <p:nvSpPr>
          <p:cNvPr id="46" name="Textfeld 45"/>
          <p:cNvSpPr txBox="1"/>
          <p:nvPr/>
        </p:nvSpPr>
        <p:spPr>
          <a:xfrm>
            <a:off x="1387773" y="3085310"/>
            <a:ext cx="1712072" cy="369332"/>
          </a:xfrm>
          <a:prstGeom prst="rect">
            <a:avLst/>
          </a:prstGeom>
          <a:noFill/>
        </p:spPr>
        <p:txBody>
          <a:bodyPr wrap="none" rtlCol="0">
            <a:spAutoFit/>
          </a:bodyPr>
          <a:lstStyle/>
          <a:p>
            <a:r>
              <a:rPr lang="de-DE" dirty="0" smtClean="0"/>
              <a:t>Holzverschalung</a:t>
            </a:r>
          </a:p>
        </p:txBody>
      </p:sp>
      <p:sp>
        <p:nvSpPr>
          <p:cNvPr id="47" name="Textfeld 46"/>
          <p:cNvSpPr txBox="1"/>
          <p:nvPr/>
        </p:nvSpPr>
        <p:spPr>
          <a:xfrm>
            <a:off x="10067512" y="664864"/>
            <a:ext cx="1345689" cy="707886"/>
          </a:xfrm>
          <a:prstGeom prst="rect">
            <a:avLst/>
          </a:prstGeom>
          <a:noFill/>
        </p:spPr>
        <p:txBody>
          <a:bodyPr wrap="none" rtlCol="0">
            <a:spAutoFit/>
          </a:bodyPr>
          <a:lstStyle/>
          <a:p>
            <a:pPr algn="ctr"/>
            <a:r>
              <a:rPr lang="de-DE" sz="2000" b="1" dirty="0" smtClean="0"/>
              <a:t>Innenseite</a:t>
            </a:r>
          </a:p>
          <a:p>
            <a:pPr algn="ctr"/>
            <a:r>
              <a:rPr lang="de-DE" sz="2000" b="1" dirty="0" smtClean="0"/>
              <a:t>der Kuppel</a:t>
            </a:r>
          </a:p>
        </p:txBody>
      </p:sp>
      <p:sp>
        <p:nvSpPr>
          <p:cNvPr id="48" name="Textfeld 47"/>
          <p:cNvSpPr txBox="1"/>
          <p:nvPr/>
        </p:nvSpPr>
        <p:spPr>
          <a:xfrm>
            <a:off x="312622" y="600109"/>
            <a:ext cx="1398203" cy="707886"/>
          </a:xfrm>
          <a:prstGeom prst="rect">
            <a:avLst/>
          </a:prstGeom>
          <a:noFill/>
        </p:spPr>
        <p:txBody>
          <a:bodyPr wrap="none" rtlCol="0">
            <a:spAutoFit/>
          </a:bodyPr>
          <a:lstStyle/>
          <a:p>
            <a:pPr algn="ctr"/>
            <a:r>
              <a:rPr lang="de-DE" sz="2000" b="1" dirty="0" smtClean="0"/>
              <a:t>Außenseite</a:t>
            </a:r>
          </a:p>
          <a:p>
            <a:pPr algn="ctr"/>
            <a:r>
              <a:rPr lang="de-DE" sz="2000" b="1" dirty="0" smtClean="0"/>
              <a:t>der Kuppel</a:t>
            </a:r>
          </a:p>
        </p:txBody>
      </p:sp>
      <p:sp>
        <p:nvSpPr>
          <p:cNvPr id="49" name="Textfeld 48"/>
          <p:cNvSpPr txBox="1"/>
          <p:nvPr/>
        </p:nvSpPr>
        <p:spPr>
          <a:xfrm>
            <a:off x="3799149" y="1874094"/>
            <a:ext cx="1737143" cy="369332"/>
          </a:xfrm>
          <a:prstGeom prst="rect">
            <a:avLst/>
          </a:prstGeom>
          <a:noFill/>
        </p:spPr>
        <p:txBody>
          <a:bodyPr wrap="none" rtlCol="0">
            <a:spAutoFit/>
          </a:bodyPr>
          <a:lstStyle/>
          <a:p>
            <a:pPr algn="ctr"/>
            <a:r>
              <a:rPr lang="de-DE" dirty="0" smtClean="0"/>
              <a:t>Streben / Balken</a:t>
            </a:r>
            <a:endParaRPr lang="de-DE" dirty="0"/>
          </a:p>
        </p:txBody>
      </p:sp>
      <p:sp>
        <p:nvSpPr>
          <p:cNvPr id="51" name="Rechteck 50"/>
          <p:cNvSpPr/>
          <p:nvPr/>
        </p:nvSpPr>
        <p:spPr>
          <a:xfrm>
            <a:off x="7222437" y="3031325"/>
            <a:ext cx="312517" cy="173620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Textfeld 51"/>
          <p:cNvSpPr txBox="1"/>
          <p:nvPr/>
        </p:nvSpPr>
        <p:spPr>
          <a:xfrm>
            <a:off x="6211600" y="3692005"/>
            <a:ext cx="671979" cy="369332"/>
          </a:xfrm>
          <a:prstGeom prst="rect">
            <a:avLst/>
          </a:prstGeom>
          <a:noFill/>
        </p:spPr>
        <p:txBody>
          <a:bodyPr wrap="none" rtlCol="0">
            <a:spAutoFit/>
          </a:bodyPr>
          <a:lstStyle/>
          <a:p>
            <a:r>
              <a:rPr lang="de-DE" dirty="0" smtClean="0"/>
              <a:t>Gang</a:t>
            </a:r>
            <a:endParaRPr lang="de-DE" dirty="0"/>
          </a:p>
        </p:txBody>
      </p:sp>
      <p:cxnSp>
        <p:nvCxnSpPr>
          <p:cNvPr id="53" name="Gerader Verbinder 52"/>
          <p:cNvCxnSpPr/>
          <p:nvPr/>
        </p:nvCxnSpPr>
        <p:spPr>
          <a:xfrm>
            <a:off x="7576862" y="3029645"/>
            <a:ext cx="0" cy="200326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Rechteck 53"/>
          <p:cNvSpPr/>
          <p:nvPr/>
        </p:nvSpPr>
        <p:spPr>
          <a:xfrm>
            <a:off x="10427840" y="3031322"/>
            <a:ext cx="312517" cy="173620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r Verbinder 54"/>
          <p:cNvCxnSpPr/>
          <p:nvPr/>
        </p:nvCxnSpPr>
        <p:spPr>
          <a:xfrm>
            <a:off x="10376988" y="3026514"/>
            <a:ext cx="0" cy="200639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Rechteck 55"/>
          <p:cNvSpPr/>
          <p:nvPr/>
        </p:nvSpPr>
        <p:spPr>
          <a:xfrm>
            <a:off x="7627714" y="3102711"/>
            <a:ext cx="2698423" cy="1271647"/>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Textfeld 61"/>
          <p:cNvSpPr txBox="1"/>
          <p:nvPr/>
        </p:nvSpPr>
        <p:spPr>
          <a:xfrm>
            <a:off x="10919987" y="3692005"/>
            <a:ext cx="671979" cy="369332"/>
          </a:xfrm>
          <a:prstGeom prst="rect">
            <a:avLst/>
          </a:prstGeom>
          <a:noFill/>
        </p:spPr>
        <p:txBody>
          <a:bodyPr wrap="none" rtlCol="0">
            <a:spAutoFit/>
          </a:bodyPr>
          <a:lstStyle/>
          <a:p>
            <a:r>
              <a:rPr lang="de-DE" dirty="0" smtClean="0"/>
              <a:t>Gang</a:t>
            </a:r>
            <a:endParaRPr lang="de-DE" dirty="0"/>
          </a:p>
        </p:txBody>
      </p:sp>
      <p:sp>
        <p:nvSpPr>
          <p:cNvPr id="64" name="Textfeld 63"/>
          <p:cNvSpPr txBox="1"/>
          <p:nvPr/>
        </p:nvSpPr>
        <p:spPr>
          <a:xfrm>
            <a:off x="8158715" y="2485859"/>
            <a:ext cx="1685461" cy="646331"/>
          </a:xfrm>
          <a:prstGeom prst="rect">
            <a:avLst/>
          </a:prstGeom>
          <a:noFill/>
        </p:spPr>
        <p:txBody>
          <a:bodyPr wrap="none" rtlCol="0">
            <a:spAutoFit/>
          </a:bodyPr>
          <a:lstStyle/>
          <a:p>
            <a:pPr algn="ctr"/>
            <a:r>
              <a:rPr lang="de-DE" dirty="0" smtClean="0"/>
              <a:t>Rundbeet 2 m ø</a:t>
            </a:r>
          </a:p>
          <a:p>
            <a:pPr algn="ctr"/>
            <a:r>
              <a:rPr lang="de-DE" dirty="0" smtClean="0"/>
              <a:t>&amp; 1 m hoch</a:t>
            </a:r>
          </a:p>
        </p:txBody>
      </p:sp>
      <p:sp>
        <p:nvSpPr>
          <p:cNvPr id="65" name="Textfeld 64"/>
          <p:cNvSpPr txBox="1"/>
          <p:nvPr/>
        </p:nvSpPr>
        <p:spPr>
          <a:xfrm>
            <a:off x="6010942" y="5537549"/>
            <a:ext cx="1098442" cy="369332"/>
          </a:xfrm>
          <a:prstGeom prst="rect">
            <a:avLst/>
          </a:prstGeom>
          <a:noFill/>
        </p:spPr>
        <p:txBody>
          <a:bodyPr wrap="none" rtlCol="0">
            <a:spAutoFit/>
          </a:bodyPr>
          <a:lstStyle/>
          <a:p>
            <a:r>
              <a:rPr lang="de-DE" dirty="0" smtClean="0"/>
              <a:t>Erdboden</a:t>
            </a:r>
            <a:endParaRPr lang="de-DE" dirty="0"/>
          </a:p>
        </p:txBody>
      </p:sp>
      <p:sp>
        <p:nvSpPr>
          <p:cNvPr id="66" name="Textfeld 65"/>
          <p:cNvSpPr txBox="1"/>
          <p:nvPr/>
        </p:nvSpPr>
        <p:spPr>
          <a:xfrm>
            <a:off x="2041474" y="4136483"/>
            <a:ext cx="1018933" cy="369332"/>
          </a:xfrm>
          <a:prstGeom prst="rect">
            <a:avLst/>
          </a:prstGeom>
          <a:noFill/>
        </p:spPr>
        <p:txBody>
          <a:bodyPr wrap="none" rtlCol="0">
            <a:spAutoFit/>
          </a:bodyPr>
          <a:lstStyle/>
          <a:p>
            <a:r>
              <a:rPr lang="de-DE" dirty="0" smtClean="0"/>
              <a:t>Steinring</a:t>
            </a:r>
          </a:p>
        </p:txBody>
      </p:sp>
      <p:cxnSp>
        <p:nvCxnSpPr>
          <p:cNvPr id="71" name="Gerade Verbindung mit Pfeil 70"/>
          <p:cNvCxnSpPr>
            <a:stCxn id="36" idx="3"/>
          </p:cNvCxnSpPr>
          <p:nvPr/>
        </p:nvCxnSpPr>
        <p:spPr>
          <a:xfrm flipV="1">
            <a:off x="5124198" y="4920465"/>
            <a:ext cx="2477570" cy="573145"/>
          </a:xfrm>
          <a:prstGeom prst="straightConnector1">
            <a:avLst/>
          </a:prstGeom>
          <a:ln>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74" name="Rechteck 73"/>
          <p:cNvSpPr/>
          <p:nvPr/>
        </p:nvSpPr>
        <p:spPr>
          <a:xfrm>
            <a:off x="3687362" y="4372681"/>
            <a:ext cx="1809085" cy="393165"/>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p:cNvSpPr/>
          <p:nvPr/>
        </p:nvSpPr>
        <p:spPr>
          <a:xfrm>
            <a:off x="7627988" y="4374361"/>
            <a:ext cx="2698149" cy="393165"/>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Textfeld 75"/>
          <p:cNvSpPr txBox="1"/>
          <p:nvPr/>
        </p:nvSpPr>
        <p:spPr>
          <a:xfrm>
            <a:off x="7853123" y="5124279"/>
            <a:ext cx="2274597" cy="369332"/>
          </a:xfrm>
          <a:prstGeom prst="rect">
            <a:avLst/>
          </a:prstGeom>
          <a:noFill/>
        </p:spPr>
        <p:txBody>
          <a:bodyPr wrap="none" rtlCol="0">
            <a:spAutoFit/>
          </a:bodyPr>
          <a:lstStyle/>
          <a:p>
            <a:r>
              <a:rPr lang="de-DE" dirty="0" smtClean="0"/>
              <a:t>Geäst, </a:t>
            </a:r>
            <a:r>
              <a:rPr lang="de-DE" dirty="0" err="1" smtClean="0"/>
              <a:t>geschreddertes</a:t>
            </a:r>
            <a:endParaRPr lang="de-DE" dirty="0"/>
          </a:p>
        </p:txBody>
      </p:sp>
      <p:cxnSp>
        <p:nvCxnSpPr>
          <p:cNvPr id="78" name="Gerade Verbindung mit Pfeil 77"/>
          <p:cNvCxnSpPr/>
          <p:nvPr/>
        </p:nvCxnSpPr>
        <p:spPr>
          <a:xfrm flipH="1" flipV="1">
            <a:off x="8926739" y="4569263"/>
            <a:ext cx="13497" cy="555016"/>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1" name="Gerade Verbindung mit Pfeil 80"/>
          <p:cNvCxnSpPr/>
          <p:nvPr/>
        </p:nvCxnSpPr>
        <p:spPr>
          <a:xfrm flipV="1">
            <a:off x="2209013" y="5810838"/>
            <a:ext cx="913641" cy="473252"/>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3" name="Gerade Verbindung mit Pfeil 82"/>
          <p:cNvCxnSpPr/>
          <p:nvPr/>
        </p:nvCxnSpPr>
        <p:spPr>
          <a:xfrm>
            <a:off x="2552458" y="4420041"/>
            <a:ext cx="375938" cy="345805"/>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13" name="Gruppieren 112"/>
          <p:cNvGrpSpPr/>
          <p:nvPr/>
        </p:nvGrpSpPr>
        <p:grpSpPr>
          <a:xfrm rot="1716447">
            <a:off x="3870672" y="628352"/>
            <a:ext cx="311864" cy="550656"/>
            <a:chOff x="2408726" y="237662"/>
            <a:chExt cx="311864" cy="550656"/>
          </a:xfrm>
        </p:grpSpPr>
        <p:cxnSp>
          <p:nvCxnSpPr>
            <p:cNvPr id="86" name="Gerader Verbinder 85"/>
            <p:cNvCxnSpPr/>
            <p:nvPr/>
          </p:nvCxnSpPr>
          <p:spPr>
            <a:xfrm flipV="1">
              <a:off x="2408728" y="785977"/>
              <a:ext cx="311518" cy="1"/>
            </a:xfrm>
            <a:prstGeom prst="lin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102" name="Gerader Verbinder 101"/>
            <p:cNvCxnSpPr/>
            <p:nvPr/>
          </p:nvCxnSpPr>
          <p:spPr>
            <a:xfrm flipV="1">
              <a:off x="2408727" y="558664"/>
              <a:ext cx="1" cy="229654"/>
            </a:xfrm>
            <a:prstGeom prst="lin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104" name="Gerader Verbinder 103"/>
            <p:cNvCxnSpPr/>
            <p:nvPr/>
          </p:nvCxnSpPr>
          <p:spPr>
            <a:xfrm flipV="1">
              <a:off x="2720589" y="558664"/>
              <a:ext cx="1" cy="229654"/>
            </a:xfrm>
            <a:prstGeom prst="lin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105" name="Gerader Verbinder 104"/>
            <p:cNvCxnSpPr/>
            <p:nvPr/>
          </p:nvCxnSpPr>
          <p:spPr>
            <a:xfrm flipV="1">
              <a:off x="2408726" y="237662"/>
              <a:ext cx="0" cy="342139"/>
            </a:xfrm>
            <a:prstGeom prst="line">
              <a:avLst/>
            </a:prstGeom>
            <a:solidFill>
              <a:schemeClr val="accent2">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06" name="Gerader Verbinder 105"/>
            <p:cNvCxnSpPr/>
            <p:nvPr/>
          </p:nvCxnSpPr>
          <p:spPr>
            <a:xfrm flipV="1">
              <a:off x="2720588" y="240106"/>
              <a:ext cx="0" cy="339696"/>
            </a:xfrm>
            <a:prstGeom prst="line">
              <a:avLst/>
            </a:prstGeom>
            <a:solidFill>
              <a:schemeClr val="accent2">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07" name="Rechteck 106"/>
            <p:cNvSpPr/>
            <p:nvPr/>
          </p:nvSpPr>
          <p:spPr>
            <a:xfrm>
              <a:off x="2417885" y="242446"/>
              <a:ext cx="293077" cy="534742"/>
            </a:xfrm>
            <a:prstGeom prst="rect">
              <a:avLst/>
            </a:prstGeom>
            <a:gradFill flip="none" rotWithShape="1">
              <a:gsLst>
                <a:gs pos="0">
                  <a:schemeClr val="accent2">
                    <a:lumMod val="5000"/>
                    <a:lumOff val="95000"/>
                  </a:schemeClr>
                </a:gs>
                <a:gs pos="66000">
                  <a:schemeClr val="accent2">
                    <a:lumMod val="45000"/>
                    <a:lumOff val="55000"/>
                  </a:schemeClr>
                </a:gs>
                <a:gs pos="84000">
                  <a:schemeClr val="accent2">
                    <a:lumMod val="45000"/>
                    <a:lumOff val="55000"/>
                  </a:schemeClr>
                </a:gs>
                <a:gs pos="100000">
                  <a:schemeClr val="accent2">
                    <a:lumMod val="64000"/>
                    <a:lumOff val="36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5" name="Textfeld 34"/>
          <p:cNvSpPr txBox="1"/>
          <p:nvPr/>
        </p:nvSpPr>
        <p:spPr>
          <a:xfrm>
            <a:off x="629065" y="5999941"/>
            <a:ext cx="1758558" cy="646331"/>
          </a:xfrm>
          <a:prstGeom prst="rect">
            <a:avLst/>
          </a:prstGeom>
          <a:noFill/>
        </p:spPr>
        <p:txBody>
          <a:bodyPr wrap="none" rtlCol="0">
            <a:spAutoFit/>
          </a:bodyPr>
          <a:lstStyle/>
          <a:p>
            <a:r>
              <a:rPr lang="de-DE" dirty="0" smtClean="0"/>
              <a:t>Kies als Drainage</a:t>
            </a:r>
          </a:p>
          <a:p>
            <a:r>
              <a:rPr lang="de-DE" dirty="0" smtClean="0"/>
              <a:t>und Fundament</a:t>
            </a:r>
          </a:p>
        </p:txBody>
      </p:sp>
      <p:sp>
        <p:nvSpPr>
          <p:cNvPr id="124" name="Textfeld 123"/>
          <p:cNvSpPr txBox="1"/>
          <p:nvPr/>
        </p:nvSpPr>
        <p:spPr>
          <a:xfrm>
            <a:off x="5498235" y="3103832"/>
            <a:ext cx="2157963" cy="369332"/>
          </a:xfrm>
          <a:prstGeom prst="rect">
            <a:avLst/>
          </a:prstGeom>
          <a:noFill/>
        </p:spPr>
        <p:txBody>
          <a:bodyPr wrap="none" rtlCol="0">
            <a:spAutoFit/>
          </a:bodyPr>
          <a:lstStyle/>
          <a:p>
            <a:r>
              <a:rPr lang="de-DE" dirty="0" smtClean="0">
                <a:sym typeface="Wingdings" panose="05000000000000000000" pitchFamily="2" charset="2"/>
              </a:rPr>
              <a:t>         75 cm         </a:t>
            </a:r>
            <a:endParaRPr lang="de-DE" dirty="0"/>
          </a:p>
        </p:txBody>
      </p:sp>
      <p:grpSp>
        <p:nvGrpSpPr>
          <p:cNvPr id="131" name="Gruppieren 130"/>
          <p:cNvGrpSpPr/>
          <p:nvPr/>
        </p:nvGrpSpPr>
        <p:grpSpPr>
          <a:xfrm>
            <a:off x="4163068" y="4773981"/>
            <a:ext cx="824185" cy="287638"/>
            <a:chOff x="4163068" y="4773981"/>
            <a:chExt cx="824185" cy="287638"/>
          </a:xfrm>
        </p:grpSpPr>
        <p:sp>
          <p:nvSpPr>
            <p:cNvPr id="128" name="Ellipse 127"/>
            <p:cNvSpPr/>
            <p:nvPr/>
          </p:nvSpPr>
          <p:spPr>
            <a:xfrm>
              <a:off x="4163068" y="4773981"/>
              <a:ext cx="287638" cy="28763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9" name="Ellipse 128"/>
            <p:cNvSpPr/>
            <p:nvPr/>
          </p:nvSpPr>
          <p:spPr>
            <a:xfrm>
              <a:off x="4699615" y="4773981"/>
              <a:ext cx="287638" cy="28763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35" name="Gruppieren 134"/>
          <p:cNvGrpSpPr/>
          <p:nvPr/>
        </p:nvGrpSpPr>
        <p:grpSpPr>
          <a:xfrm>
            <a:off x="7864208" y="4773977"/>
            <a:ext cx="704439" cy="287638"/>
            <a:chOff x="7864208" y="4773977"/>
            <a:chExt cx="704439" cy="287638"/>
          </a:xfrm>
        </p:grpSpPr>
        <p:sp>
          <p:nvSpPr>
            <p:cNvPr id="133" name="Ellipse 132"/>
            <p:cNvSpPr/>
            <p:nvPr/>
          </p:nvSpPr>
          <p:spPr>
            <a:xfrm>
              <a:off x="7864208" y="4773977"/>
              <a:ext cx="287638" cy="28763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4" name="Ellipse 133"/>
            <p:cNvSpPr/>
            <p:nvPr/>
          </p:nvSpPr>
          <p:spPr>
            <a:xfrm>
              <a:off x="8281009" y="4773977"/>
              <a:ext cx="287638" cy="28763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36" name="Gruppieren 135"/>
          <p:cNvGrpSpPr/>
          <p:nvPr/>
        </p:nvGrpSpPr>
        <p:grpSpPr>
          <a:xfrm>
            <a:off x="9420857" y="4773973"/>
            <a:ext cx="704439" cy="287638"/>
            <a:chOff x="7864208" y="4773977"/>
            <a:chExt cx="704439" cy="287638"/>
          </a:xfrm>
        </p:grpSpPr>
        <p:sp>
          <p:nvSpPr>
            <p:cNvPr id="137" name="Ellipse 136"/>
            <p:cNvSpPr/>
            <p:nvPr/>
          </p:nvSpPr>
          <p:spPr>
            <a:xfrm>
              <a:off x="7864208" y="4773977"/>
              <a:ext cx="287638" cy="28763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8" name="Ellipse 137"/>
            <p:cNvSpPr/>
            <p:nvPr/>
          </p:nvSpPr>
          <p:spPr>
            <a:xfrm>
              <a:off x="8281009" y="4773977"/>
              <a:ext cx="287638" cy="28763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39" name="Textfeld 138"/>
          <p:cNvSpPr txBox="1"/>
          <p:nvPr/>
        </p:nvSpPr>
        <p:spPr>
          <a:xfrm>
            <a:off x="10527572" y="5237975"/>
            <a:ext cx="1064394" cy="584775"/>
          </a:xfrm>
          <a:prstGeom prst="rect">
            <a:avLst/>
          </a:prstGeom>
          <a:noFill/>
        </p:spPr>
        <p:txBody>
          <a:bodyPr wrap="none" rtlCol="0">
            <a:spAutoFit/>
          </a:bodyPr>
          <a:lstStyle/>
          <a:p>
            <a:r>
              <a:rPr lang="de-DE" dirty="0" smtClean="0"/>
              <a:t>Luftrohre</a:t>
            </a:r>
          </a:p>
          <a:p>
            <a:r>
              <a:rPr lang="de-DE" sz="1400" dirty="0" smtClean="0"/>
              <a:t>(perforiert)</a:t>
            </a:r>
            <a:endParaRPr lang="de-DE" dirty="0"/>
          </a:p>
        </p:txBody>
      </p:sp>
      <p:cxnSp>
        <p:nvCxnSpPr>
          <p:cNvPr id="140" name="Gerade Verbindung mit Pfeil 139"/>
          <p:cNvCxnSpPr>
            <a:stCxn id="139" idx="1"/>
          </p:cNvCxnSpPr>
          <p:nvPr/>
        </p:nvCxnSpPr>
        <p:spPr>
          <a:xfrm flipH="1" flipV="1">
            <a:off x="10111800" y="5071374"/>
            <a:ext cx="415772" cy="458989"/>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rot="388970">
            <a:off x="3284018" y="2819952"/>
            <a:ext cx="294430" cy="346295"/>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p:cNvSpPr/>
          <p:nvPr/>
        </p:nvSpPr>
        <p:spPr>
          <a:xfrm rot="1224310">
            <a:off x="3697109" y="1112681"/>
            <a:ext cx="294430" cy="346295"/>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p:cNvSpPr/>
          <p:nvPr/>
        </p:nvSpPr>
        <p:spPr>
          <a:xfrm rot="1711984">
            <a:off x="3817587" y="169621"/>
            <a:ext cx="103648" cy="108759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4019279" y="1164313"/>
            <a:ext cx="1104790" cy="369332"/>
          </a:xfrm>
          <a:prstGeom prst="rect">
            <a:avLst/>
          </a:prstGeom>
          <a:noFill/>
        </p:spPr>
        <p:txBody>
          <a:bodyPr wrap="none" rtlCol="0">
            <a:spAutoFit/>
          </a:bodyPr>
          <a:lstStyle/>
          <a:p>
            <a:r>
              <a:rPr lang="de-DE" dirty="0" smtClean="0"/>
              <a:t>PVC Nabe</a:t>
            </a:r>
            <a:endParaRPr lang="de-DE" dirty="0"/>
          </a:p>
        </p:txBody>
      </p:sp>
    </p:spTree>
    <p:extLst>
      <p:ext uri="{BB962C8B-B14F-4D97-AF65-F5344CB8AC3E}">
        <p14:creationId xmlns:p14="http://schemas.microsoft.com/office/powerpoint/2010/main" val="2652577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Gruppieren 149"/>
          <p:cNvGrpSpPr/>
          <p:nvPr/>
        </p:nvGrpSpPr>
        <p:grpSpPr>
          <a:xfrm>
            <a:off x="588009" y="370254"/>
            <a:ext cx="7560041" cy="5096139"/>
            <a:chOff x="1045209" y="370254"/>
            <a:chExt cx="7560041" cy="5096139"/>
          </a:xfrm>
        </p:grpSpPr>
        <p:sp>
          <p:nvSpPr>
            <p:cNvPr id="3" name="Trapezoid 2"/>
            <p:cNvSpPr/>
            <p:nvPr/>
          </p:nvSpPr>
          <p:spPr>
            <a:xfrm rot="10800000">
              <a:off x="1838960" y="1259840"/>
              <a:ext cx="5252720" cy="416560"/>
            </a:xfrm>
            <a:prstGeom prst="trapezoi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rapezoid 3"/>
            <p:cNvSpPr/>
            <p:nvPr/>
          </p:nvSpPr>
          <p:spPr>
            <a:xfrm rot="10800000">
              <a:off x="1518920" y="2357120"/>
              <a:ext cx="5892800" cy="416560"/>
            </a:xfrm>
            <a:prstGeom prst="trapezoi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rapezoid 4"/>
            <p:cNvSpPr/>
            <p:nvPr/>
          </p:nvSpPr>
          <p:spPr>
            <a:xfrm rot="10800000">
              <a:off x="1328420" y="3454400"/>
              <a:ext cx="6273800" cy="416560"/>
            </a:xfrm>
            <a:prstGeom prst="trapezoi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rapezoid 5"/>
            <p:cNvSpPr/>
            <p:nvPr/>
          </p:nvSpPr>
          <p:spPr>
            <a:xfrm rot="10800000">
              <a:off x="1045210" y="4551680"/>
              <a:ext cx="6840220" cy="416560"/>
            </a:xfrm>
            <a:prstGeom prst="trapezoi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4299194" y="2380734"/>
              <a:ext cx="314510" cy="369332"/>
            </a:xfrm>
            <a:prstGeom prst="rect">
              <a:avLst/>
            </a:prstGeom>
            <a:noFill/>
          </p:spPr>
          <p:txBody>
            <a:bodyPr wrap="none" rtlCol="0">
              <a:spAutoFit/>
            </a:bodyPr>
            <a:lstStyle/>
            <a:p>
              <a:r>
                <a:rPr lang="de-DE" b="1" dirty="0" smtClean="0"/>
                <a:t>B</a:t>
              </a:r>
              <a:endParaRPr lang="de-DE" b="1" dirty="0"/>
            </a:p>
          </p:txBody>
        </p:sp>
        <p:sp>
          <p:nvSpPr>
            <p:cNvPr id="8" name="Textfeld 7"/>
            <p:cNvSpPr txBox="1"/>
            <p:nvPr/>
          </p:nvSpPr>
          <p:spPr>
            <a:xfrm>
              <a:off x="4308812" y="4575294"/>
              <a:ext cx="330540" cy="369332"/>
            </a:xfrm>
            <a:prstGeom prst="rect">
              <a:avLst/>
            </a:prstGeom>
            <a:noFill/>
          </p:spPr>
          <p:txBody>
            <a:bodyPr wrap="none" rtlCol="0">
              <a:spAutoFit/>
            </a:bodyPr>
            <a:lstStyle/>
            <a:p>
              <a:r>
                <a:rPr lang="de-DE" b="1" dirty="0" smtClean="0"/>
                <a:t>D</a:t>
              </a:r>
              <a:endParaRPr lang="de-DE" b="1" dirty="0"/>
            </a:p>
          </p:txBody>
        </p:sp>
        <p:sp>
          <p:nvSpPr>
            <p:cNvPr id="9" name="Textfeld 8"/>
            <p:cNvSpPr txBox="1"/>
            <p:nvPr/>
          </p:nvSpPr>
          <p:spPr>
            <a:xfrm>
              <a:off x="4299194" y="1283454"/>
              <a:ext cx="324128" cy="369332"/>
            </a:xfrm>
            <a:prstGeom prst="rect">
              <a:avLst/>
            </a:prstGeom>
            <a:noFill/>
          </p:spPr>
          <p:txBody>
            <a:bodyPr wrap="none" rtlCol="0">
              <a:spAutoFit/>
            </a:bodyPr>
            <a:lstStyle/>
            <a:p>
              <a:r>
                <a:rPr lang="de-DE" b="1" dirty="0" smtClean="0"/>
                <a:t>A</a:t>
              </a:r>
              <a:endParaRPr lang="de-DE" b="1" dirty="0"/>
            </a:p>
          </p:txBody>
        </p:sp>
        <p:sp>
          <p:nvSpPr>
            <p:cNvPr id="10" name="Textfeld 9"/>
            <p:cNvSpPr txBox="1"/>
            <p:nvPr/>
          </p:nvSpPr>
          <p:spPr>
            <a:xfrm>
              <a:off x="4308812" y="3478014"/>
              <a:ext cx="308098" cy="369332"/>
            </a:xfrm>
            <a:prstGeom prst="rect">
              <a:avLst/>
            </a:prstGeom>
            <a:noFill/>
          </p:spPr>
          <p:txBody>
            <a:bodyPr wrap="none" rtlCol="0">
              <a:spAutoFit/>
            </a:bodyPr>
            <a:lstStyle/>
            <a:p>
              <a:r>
                <a:rPr lang="de-DE" b="1" dirty="0" smtClean="0"/>
                <a:t>C</a:t>
              </a:r>
              <a:endParaRPr lang="de-DE" b="1" dirty="0"/>
            </a:p>
          </p:txBody>
        </p:sp>
        <p:sp>
          <p:nvSpPr>
            <p:cNvPr id="11" name="Textfeld 10"/>
            <p:cNvSpPr txBox="1"/>
            <p:nvPr/>
          </p:nvSpPr>
          <p:spPr>
            <a:xfrm>
              <a:off x="2327651" y="370254"/>
              <a:ext cx="4275338" cy="646331"/>
            </a:xfrm>
            <a:prstGeom prst="rect">
              <a:avLst/>
            </a:prstGeom>
            <a:noFill/>
          </p:spPr>
          <p:txBody>
            <a:bodyPr wrap="none" rtlCol="0">
              <a:spAutoFit/>
            </a:bodyPr>
            <a:lstStyle/>
            <a:p>
              <a:pPr algn="ctr"/>
              <a:r>
                <a:rPr lang="de-DE" dirty="0" smtClean="0"/>
                <a:t>Beispiel für den Axialwinkel oder Schnitt</a:t>
              </a:r>
            </a:p>
            <a:p>
              <a:pPr algn="ctr"/>
              <a:r>
                <a:rPr lang="de-DE" dirty="0" smtClean="0"/>
                <a:t>für eine 3V – 5/9 Kruschke Kuppel mit Nabe</a:t>
              </a:r>
              <a:endParaRPr lang="de-DE" dirty="0"/>
            </a:p>
          </p:txBody>
        </p:sp>
        <p:grpSp>
          <p:nvGrpSpPr>
            <p:cNvPr id="29" name="Gruppieren 28"/>
            <p:cNvGrpSpPr/>
            <p:nvPr/>
          </p:nvGrpSpPr>
          <p:grpSpPr>
            <a:xfrm>
              <a:off x="1838960" y="1259839"/>
              <a:ext cx="1405369" cy="917682"/>
              <a:chOff x="1838960" y="1259839"/>
              <a:chExt cx="1405369" cy="917682"/>
            </a:xfrm>
          </p:grpSpPr>
          <p:cxnSp>
            <p:nvCxnSpPr>
              <p:cNvPr id="14" name="Gerader Verbinder 13"/>
              <p:cNvCxnSpPr/>
              <p:nvPr/>
            </p:nvCxnSpPr>
            <p:spPr>
              <a:xfrm>
                <a:off x="1838960" y="1259839"/>
                <a:ext cx="0" cy="7380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a:off x="1838960" y="1259839"/>
                <a:ext cx="181809" cy="73808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2421656" y="1808189"/>
                <a:ext cx="822673" cy="369332"/>
              </a:xfrm>
              <a:prstGeom prst="rect">
                <a:avLst/>
              </a:prstGeom>
              <a:noFill/>
            </p:spPr>
            <p:txBody>
              <a:bodyPr wrap="square" rtlCol="0" anchor="ctr" anchorCtr="0">
                <a:spAutoFit/>
              </a:bodyPr>
              <a:lstStyle/>
              <a:p>
                <a:r>
                  <a:rPr lang="de-DE" dirty="0"/>
                  <a:t>9,49°</a:t>
                </a:r>
              </a:p>
            </p:txBody>
          </p:sp>
          <p:cxnSp>
            <p:nvCxnSpPr>
              <p:cNvPr id="22" name="Gerade Verbindung mit Pfeil 21"/>
              <p:cNvCxnSpPr>
                <a:stCxn id="20" idx="1"/>
              </p:cNvCxnSpPr>
              <p:nvPr/>
            </p:nvCxnSpPr>
            <p:spPr>
              <a:xfrm flipH="1">
                <a:off x="2018016" y="1992855"/>
                <a:ext cx="403640" cy="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30" name="Gruppieren 29"/>
            <p:cNvGrpSpPr/>
            <p:nvPr/>
          </p:nvGrpSpPr>
          <p:grpSpPr>
            <a:xfrm>
              <a:off x="5709326" y="1254773"/>
              <a:ext cx="1382355" cy="917682"/>
              <a:chOff x="5709326" y="1254773"/>
              <a:chExt cx="1382355" cy="917682"/>
            </a:xfrm>
          </p:grpSpPr>
          <p:cxnSp>
            <p:nvCxnSpPr>
              <p:cNvPr id="24" name="Gerader Verbinder 23"/>
              <p:cNvCxnSpPr/>
              <p:nvPr/>
            </p:nvCxnSpPr>
            <p:spPr>
              <a:xfrm flipH="1">
                <a:off x="7091681" y="1254773"/>
                <a:ext cx="0" cy="7380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p:nvCxnSpPr>
            <p:spPr>
              <a:xfrm flipH="1">
                <a:off x="6909872" y="1254773"/>
                <a:ext cx="181809" cy="73808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a:off x="6508985" y="1987789"/>
                <a:ext cx="403640" cy="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5709326" y="1803123"/>
                <a:ext cx="822673" cy="369332"/>
              </a:xfrm>
              <a:prstGeom prst="rect">
                <a:avLst/>
              </a:prstGeom>
              <a:noFill/>
            </p:spPr>
            <p:txBody>
              <a:bodyPr wrap="square" rtlCol="0" anchor="ctr" anchorCtr="0">
                <a:spAutoFit/>
              </a:bodyPr>
              <a:lstStyle/>
              <a:p>
                <a:pPr algn="r"/>
                <a:r>
                  <a:rPr lang="de-DE" dirty="0"/>
                  <a:t>9,49°</a:t>
                </a:r>
              </a:p>
            </p:txBody>
          </p:sp>
        </p:grpSp>
        <p:grpSp>
          <p:nvGrpSpPr>
            <p:cNvPr id="31" name="Gruppieren 30"/>
            <p:cNvGrpSpPr/>
            <p:nvPr/>
          </p:nvGrpSpPr>
          <p:grpSpPr>
            <a:xfrm>
              <a:off x="6029365" y="2357120"/>
              <a:ext cx="1382355" cy="917682"/>
              <a:chOff x="5709326" y="1254773"/>
              <a:chExt cx="1382355" cy="917682"/>
            </a:xfrm>
          </p:grpSpPr>
          <p:cxnSp>
            <p:nvCxnSpPr>
              <p:cNvPr id="32" name="Gerader Verbinder 31"/>
              <p:cNvCxnSpPr/>
              <p:nvPr/>
            </p:nvCxnSpPr>
            <p:spPr>
              <a:xfrm flipH="1">
                <a:off x="7091681" y="1254773"/>
                <a:ext cx="0" cy="7380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a:xfrm flipH="1">
                <a:off x="6909872" y="1254773"/>
                <a:ext cx="181809" cy="73808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a:off x="6508985" y="1987789"/>
                <a:ext cx="403640" cy="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5709326" y="1803123"/>
                <a:ext cx="822673" cy="369332"/>
              </a:xfrm>
              <a:prstGeom prst="rect">
                <a:avLst/>
              </a:prstGeom>
              <a:noFill/>
            </p:spPr>
            <p:txBody>
              <a:bodyPr wrap="square" rtlCol="0" anchor="ctr" anchorCtr="0">
                <a:spAutoFit/>
              </a:bodyPr>
              <a:lstStyle/>
              <a:p>
                <a:pPr algn="r"/>
                <a:r>
                  <a:rPr lang="de-DE" dirty="0"/>
                  <a:t>11,02°</a:t>
                </a:r>
              </a:p>
            </p:txBody>
          </p:sp>
        </p:grpSp>
        <p:grpSp>
          <p:nvGrpSpPr>
            <p:cNvPr id="36" name="Gruppieren 35"/>
            <p:cNvGrpSpPr/>
            <p:nvPr/>
          </p:nvGrpSpPr>
          <p:grpSpPr>
            <a:xfrm>
              <a:off x="1518919" y="2352054"/>
              <a:ext cx="1405369" cy="917682"/>
              <a:chOff x="1838960" y="1259839"/>
              <a:chExt cx="1405369" cy="917682"/>
            </a:xfrm>
          </p:grpSpPr>
          <p:cxnSp>
            <p:nvCxnSpPr>
              <p:cNvPr id="37" name="Gerader Verbinder 36"/>
              <p:cNvCxnSpPr/>
              <p:nvPr/>
            </p:nvCxnSpPr>
            <p:spPr>
              <a:xfrm>
                <a:off x="1838960" y="1259839"/>
                <a:ext cx="0" cy="7380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a:off x="1838960" y="1259839"/>
                <a:ext cx="181809" cy="73808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feld 38"/>
              <p:cNvSpPr txBox="1"/>
              <p:nvPr/>
            </p:nvSpPr>
            <p:spPr>
              <a:xfrm>
                <a:off x="2421656" y="1808189"/>
                <a:ext cx="822673" cy="369332"/>
              </a:xfrm>
              <a:prstGeom prst="rect">
                <a:avLst/>
              </a:prstGeom>
              <a:noFill/>
            </p:spPr>
            <p:txBody>
              <a:bodyPr wrap="square" rtlCol="0" anchor="ctr" anchorCtr="0">
                <a:spAutoFit/>
              </a:bodyPr>
              <a:lstStyle/>
              <a:p>
                <a:r>
                  <a:rPr lang="de-DE" dirty="0" smtClean="0"/>
                  <a:t>11,02°</a:t>
                </a:r>
                <a:endParaRPr lang="de-DE" dirty="0"/>
              </a:p>
            </p:txBody>
          </p:sp>
          <p:cxnSp>
            <p:nvCxnSpPr>
              <p:cNvPr id="40" name="Gerade Verbindung mit Pfeil 39"/>
              <p:cNvCxnSpPr>
                <a:stCxn id="39" idx="1"/>
              </p:cNvCxnSpPr>
              <p:nvPr/>
            </p:nvCxnSpPr>
            <p:spPr>
              <a:xfrm flipH="1">
                <a:off x="2018016" y="1992855"/>
                <a:ext cx="403640" cy="1"/>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41" name="Gruppieren 40"/>
            <p:cNvGrpSpPr/>
            <p:nvPr/>
          </p:nvGrpSpPr>
          <p:grpSpPr>
            <a:xfrm>
              <a:off x="1328419" y="3441300"/>
              <a:ext cx="1405369" cy="917682"/>
              <a:chOff x="1838960" y="1259839"/>
              <a:chExt cx="1405369" cy="917682"/>
            </a:xfrm>
          </p:grpSpPr>
          <p:cxnSp>
            <p:nvCxnSpPr>
              <p:cNvPr id="42" name="Gerader Verbinder 41"/>
              <p:cNvCxnSpPr/>
              <p:nvPr/>
            </p:nvCxnSpPr>
            <p:spPr>
              <a:xfrm>
                <a:off x="1838960" y="1259839"/>
                <a:ext cx="0" cy="7380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a:xfrm>
                <a:off x="1838960" y="1259839"/>
                <a:ext cx="181809" cy="73808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feld 43"/>
              <p:cNvSpPr txBox="1"/>
              <p:nvPr/>
            </p:nvSpPr>
            <p:spPr>
              <a:xfrm>
                <a:off x="2421656" y="1808189"/>
                <a:ext cx="822673" cy="369332"/>
              </a:xfrm>
              <a:prstGeom prst="rect">
                <a:avLst/>
              </a:prstGeom>
              <a:noFill/>
            </p:spPr>
            <p:txBody>
              <a:bodyPr wrap="square" rtlCol="0" anchor="ctr" anchorCtr="0">
                <a:spAutoFit/>
              </a:bodyPr>
              <a:lstStyle/>
              <a:p>
                <a:r>
                  <a:rPr lang="de-DE" dirty="0"/>
                  <a:t>12,16°</a:t>
                </a:r>
              </a:p>
            </p:txBody>
          </p:sp>
          <p:cxnSp>
            <p:nvCxnSpPr>
              <p:cNvPr id="45" name="Gerade Verbindung mit Pfeil 44"/>
              <p:cNvCxnSpPr>
                <a:stCxn id="44" idx="1"/>
              </p:cNvCxnSpPr>
              <p:nvPr/>
            </p:nvCxnSpPr>
            <p:spPr>
              <a:xfrm flipH="1">
                <a:off x="2018016" y="1992855"/>
                <a:ext cx="403640" cy="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46" name="Gruppieren 45"/>
            <p:cNvGrpSpPr/>
            <p:nvPr/>
          </p:nvGrpSpPr>
          <p:grpSpPr>
            <a:xfrm>
              <a:off x="1045209" y="4548711"/>
              <a:ext cx="1405369" cy="917682"/>
              <a:chOff x="1838960" y="1259839"/>
              <a:chExt cx="1405369" cy="917682"/>
            </a:xfrm>
          </p:grpSpPr>
          <p:cxnSp>
            <p:nvCxnSpPr>
              <p:cNvPr id="47" name="Gerader Verbinder 46"/>
              <p:cNvCxnSpPr/>
              <p:nvPr/>
            </p:nvCxnSpPr>
            <p:spPr>
              <a:xfrm>
                <a:off x="1838960" y="1259839"/>
                <a:ext cx="0" cy="7380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47"/>
              <p:cNvCxnSpPr/>
              <p:nvPr/>
            </p:nvCxnSpPr>
            <p:spPr>
              <a:xfrm>
                <a:off x="1838960" y="1259839"/>
                <a:ext cx="181809" cy="73808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Textfeld 48"/>
              <p:cNvSpPr txBox="1"/>
              <p:nvPr/>
            </p:nvSpPr>
            <p:spPr>
              <a:xfrm>
                <a:off x="2421656" y="1808189"/>
                <a:ext cx="822673" cy="369332"/>
              </a:xfrm>
              <a:prstGeom prst="rect">
                <a:avLst/>
              </a:prstGeom>
              <a:noFill/>
            </p:spPr>
            <p:txBody>
              <a:bodyPr wrap="square" rtlCol="0" anchor="ctr" anchorCtr="0">
                <a:spAutoFit/>
              </a:bodyPr>
              <a:lstStyle/>
              <a:p>
                <a:r>
                  <a:rPr lang="de-DE" dirty="0" smtClean="0"/>
                  <a:t>12,74°</a:t>
                </a:r>
                <a:endParaRPr lang="de-DE" dirty="0"/>
              </a:p>
            </p:txBody>
          </p:sp>
          <p:cxnSp>
            <p:nvCxnSpPr>
              <p:cNvPr id="50" name="Gerade Verbindung mit Pfeil 49"/>
              <p:cNvCxnSpPr>
                <a:stCxn id="49" idx="1"/>
              </p:cNvCxnSpPr>
              <p:nvPr/>
            </p:nvCxnSpPr>
            <p:spPr>
              <a:xfrm flipH="1">
                <a:off x="2018016" y="1992855"/>
                <a:ext cx="403640" cy="1"/>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51" name="Gruppieren 50"/>
            <p:cNvGrpSpPr/>
            <p:nvPr/>
          </p:nvGrpSpPr>
          <p:grpSpPr>
            <a:xfrm>
              <a:off x="6221158" y="3449335"/>
              <a:ext cx="1382355" cy="917682"/>
              <a:chOff x="5709326" y="1254773"/>
              <a:chExt cx="1382355" cy="917682"/>
            </a:xfrm>
          </p:grpSpPr>
          <p:cxnSp>
            <p:nvCxnSpPr>
              <p:cNvPr id="52" name="Gerader Verbinder 51"/>
              <p:cNvCxnSpPr/>
              <p:nvPr/>
            </p:nvCxnSpPr>
            <p:spPr>
              <a:xfrm flipH="1">
                <a:off x="7091681" y="1254773"/>
                <a:ext cx="0" cy="7380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r Verbinder 52"/>
              <p:cNvCxnSpPr/>
              <p:nvPr/>
            </p:nvCxnSpPr>
            <p:spPr>
              <a:xfrm flipH="1">
                <a:off x="6909872" y="1254773"/>
                <a:ext cx="181809" cy="73808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Gerade Verbindung mit Pfeil 53"/>
              <p:cNvCxnSpPr/>
              <p:nvPr/>
            </p:nvCxnSpPr>
            <p:spPr>
              <a:xfrm>
                <a:off x="6508985" y="1987789"/>
                <a:ext cx="403640" cy="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5" name="Textfeld 54"/>
              <p:cNvSpPr txBox="1"/>
              <p:nvPr/>
            </p:nvSpPr>
            <p:spPr>
              <a:xfrm>
                <a:off x="5709326" y="1803123"/>
                <a:ext cx="822673" cy="369332"/>
              </a:xfrm>
              <a:prstGeom prst="rect">
                <a:avLst/>
              </a:prstGeom>
              <a:noFill/>
            </p:spPr>
            <p:txBody>
              <a:bodyPr wrap="square" rtlCol="0" anchor="ctr" anchorCtr="0">
                <a:spAutoFit/>
              </a:bodyPr>
              <a:lstStyle/>
              <a:p>
                <a:pPr algn="r"/>
                <a:r>
                  <a:rPr lang="de-DE" dirty="0"/>
                  <a:t>12,16°</a:t>
                </a:r>
              </a:p>
            </p:txBody>
          </p:sp>
        </p:grpSp>
        <p:grpSp>
          <p:nvGrpSpPr>
            <p:cNvPr id="56" name="Gruppieren 55"/>
            <p:cNvGrpSpPr/>
            <p:nvPr/>
          </p:nvGrpSpPr>
          <p:grpSpPr>
            <a:xfrm>
              <a:off x="6504939" y="4546615"/>
              <a:ext cx="1382355" cy="917682"/>
              <a:chOff x="5709326" y="1254773"/>
              <a:chExt cx="1382355" cy="917682"/>
            </a:xfrm>
          </p:grpSpPr>
          <p:cxnSp>
            <p:nvCxnSpPr>
              <p:cNvPr id="57" name="Gerader Verbinder 56"/>
              <p:cNvCxnSpPr/>
              <p:nvPr/>
            </p:nvCxnSpPr>
            <p:spPr>
              <a:xfrm flipH="1">
                <a:off x="7091681" y="1254773"/>
                <a:ext cx="0" cy="7380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p:cNvCxnSpPr/>
              <p:nvPr/>
            </p:nvCxnSpPr>
            <p:spPr>
              <a:xfrm flipH="1">
                <a:off x="6909872" y="1254773"/>
                <a:ext cx="181809" cy="73808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Gerade Verbindung mit Pfeil 58"/>
              <p:cNvCxnSpPr/>
              <p:nvPr/>
            </p:nvCxnSpPr>
            <p:spPr>
              <a:xfrm>
                <a:off x="6508985" y="1987789"/>
                <a:ext cx="403640" cy="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0" name="Textfeld 59"/>
              <p:cNvSpPr txBox="1"/>
              <p:nvPr/>
            </p:nvSpPr>
            <p:spPr>
              <a:xfrm>
                <a:off x="5709326" y="1803123"/>
                <a:ext cx="822673" cy="369332"/>
              </a:xfrm>
              <a:prstGeom prst="rect">
                <a:avLst/>
              </a:prstGeom>
              <a:noFill/>
            </p:spPr>
            <p:txBody>
              <a:bodyPr wrap="square" rtlCol="0" anchor="ctr" anchorCtr="0">
                <a:spAutoFit/>
              </a:bodyPr>
              <a:lstStyle/>
              <a:p>
                <a:pPr algn="r"/>
                <a:r>
                  <a:rPr lang="de-DE" dirty="0" smtClean="0"/>
                  <a:t>12,74°</a:t>
                </a:r>
                <a:endParaRPr lang="de-DE" dirty="0"/>
              </a:p>
            </p:txBody>
          </p:sp>
        </p:grpSp>
        <p:sp>
          <p:nvSpPr>
            <p:cNvPr id="106" name="Geschweifte Klammer rechts 105"/>
            <p:cNvSpPr/>
            <p:nvPr/>
          </p:nvSpPr>
          <p:spPr>
            <a:xfrm>
              <a:off x="7147652" y="1256145"/>
              <a:ext cx="103265" cy="421626"/>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7" name="Textfeld 106"/>
            <p:cNvSpPr txBox="1"/>
            <p:nvPr/>
          </p:nvSpPr>
          <p:spPr>
            <a:xfrm>
              <a:off x="7290466" y="1282292"/>
              <a:ext cx="1314784" cy="369332"/>
            </a:xfrm>
            <a:prstGeom prst="rect">
              <a:avLst/>
            </a:prstGeom>
            <a:noFill/>
          </p:spPr>
          <p:txBody>
            <a:bodyPr wrap="none" rtlCol="0">
              <a:spAutoFit/>
            </a:bodyPr>
            <a:lstStyle/>
            <a:p>
              <a:r>
                <a:rPr lang="de-DE" dirty="0" smtClean="0"/>
                <a:t>7,4cm Höhe</a:t>
              </a:r>
              <a:endParaRPr lang="de-DE" dirty="0"/>
            </a:p>
          </p:txBody>
        </p:sp>
      </p:grpSp>
      <p:grpSp>
        <p:nvGrpSpPr>
          <p:cNvPr id="108" name="Gruppieren 107"/>
          <p:cNvGrpSpPr/>
          <p:nvPr/>
        </p:nvGrpSpPr>
        <p:grpSpPr>
          <a:xfrm>
            <a:off x="8312862" y="2275139"/>
            <a:ext cx="3449192" cy="2078885"/>
            <a:chOff x="8467429" y="4396351"/>
            <a:chExt cx="3449192" cy="2078885"/>
          </a:xfrm>
        </p:grpSpPr>
        <p:grpSp>
          <p:nvGrpSpPr>
            <p:cNvPr id="109" name="Gruppieren 108"/>
            <p:cNvGrpSpPr/>
            <p:nvPr/>
          </p:nvGrpSpPr>
          <p:grpSpPr>
            <a:xfrm>
              <a:off x="8528921" y="5328267"/>
              <a:ext cx="642649" cy="436638"/>
              <a:chOff x="7979976" y="5621658"/>
              <a:chExt cx="642649" cy="436638"/>
            </a:xfrm>
          </p:grpSpPr>
          <p:cxnSp>
            <p:nvCxnSpPr>
              <p:cNvPr id="144" name="Gerader Verbinder 143"/>
              <p:cNvCxnSpPr/>
              <p:nvPr/>
            </p:nvCxnSpPr>
            <p:spPr>
              <a:xfrm rot="14936857" flipV="1">
                <a:off x="8401065" y="5777416"/>
                <a:ext cx="311518" cy="1"/>
              </a:xfrm>
              <a:prstGeom prst="lin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145" name="Gerader Verbinder 144"/>
              <p:cNvCxnSpPr/>
              <p:nvPr/>
            </p:nvCxnSpPr>
            <p:spPr>
              <a:xfrm rot="14936857" flipV="1">
                <a:off x="8507797" y="5848360"/>
                <a:ext cx="1" cy="229654"/>
              </a:xfrm>
              <a:prstGeom prst="lin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146" name="Gerader Verbinder 145"/>
              <p:cNvCxnSpPr/>
              <p:nvPr/>
            </p:nvCxnSpPr>
            <p:spPr>
              <a:xfrm rot="14936857" flipV="1">
                <a:off x="8395770" y="5557314"/>
                <a:ext cx="1" cy="229654"/>
              </a:xfrm>
              <a:prstGeom prst="lin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147" name="Gerader Verbinder 146"/>
              <p:cNvCxnSpPr/>
              <p:nvPr/>
            </p:nvCxnSpPr>
            <p:spPr>
              <a:xfrm rot="14936857" flipV="1">
                <a:off x="8260711" y="5887226"/>
                <a:ext cx="0" cy="342139"/>
              </a:xfrm>
              <a:prstGeom prst="line">
                <a:avLst/>
              </a:prstGeom>
              <a:solidFill>
                <a:schemeClr val="accent2">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48" name="Gerader Verbinder 147"/>
              <p:cNvCxnSpPr/>
              <p:nvPr/>
            </p:nvCxnSpPr>
            <p:spPr>
              <a:xfrm rot="14936857" flipV="1">
                <a:off x="8149824" y="5596963"/>
                <a:ext cx="0" cy="339696"/>
              </a:xfrm>
              <a:prstGeom prst="line">
                <a:avLst/>
              </a:prstGeom>
              <a:solidFill>
                <a:schemeClr val="accent2">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49" name="Rechteck 148"/>
              <p:cNvSpPr/>
              <p:nvPr/>
            </p:nvSpPr>
            <p:spPr>
              <a:xfrm rot="14936857">
                <a:off x="8152581" y="5609308"/>
                <a:ext cx="293077" cy="534742"/>
              </a:xfrm>
              <a:prstGeom prst="rect">
                <a:avLst/>
              </a:prstGeom>
              <a:gradFill flip="none" rotWithShape="1">
                <a:gsLst>
                  <a:gs pos="0">
                    <a:schemeClr val="accent2">
                      <a:lumMod val="5000"/>
                      <a:lumOff val="95000"/>
                    </a:schemeClr>
                  </a:gs>
                  <a:gs pos="66000">
                    <a:srgbClr val="00B0F0"/>
                  </a:gs>
                  <a:gs pos="84000">
                    <a:srgbClr val="00B0F0"/>
                  </a:gs>
                  <a:gs pos="100000">
                    <a:srgbClr val="00B0F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0" name="Rechteck 109"/>
            <p:cNvSpPr/>
            <p:nvPr/>
          </p:nvSpPr>
          <p:spPr>
            <a:xfrm rot="5388389">
              <a:off x="10078959" y="4304543"/>
              <a:ext cx="103648" cy="180009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Rechteck 110"/>
            <p:cNvSpPr/>
            <p:nvPr/>
          </p:nvSpPr>
          <p:spPr>
            <a:xfrm rot="5390051">
              <a:off x="9971866" y="4693787"/>
              <a:ext cx="312517" cy="147842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2" name="Gruppieren 111"/>
            <p:cNvGrpSpPr/>
            <p:nvPr/>
          </p:nvGrpSpPr>
          <p:grpSpPr>
            <a:xfrm>
              <a:off x="11119719" y="5311172"/>
              <a:ext cx="621059" cy="402075"/>
              <a:chOff x="10570774" y="5604563"/>
              <a:chExt cx="621059" cy="402075"/>
            </a:xfrm>
          </p:grpSpPr>
          <p:cxnSp>
            <p:nvCxnSpPr>
              <p:cNvPr id="138" name="Gerader Verbinder 137"/>
              <p:cNvCxnSpPr/>
              <p:nvPr/>
            </p:nvCxnSpPr>
            <p:spPr>
              <a:xfrm rot="6281005" flipV="1">
                <a:off x="10460597" y="5760321"/>
                <a:ext cx="311518" cy="1"/>
              </a:xfrm>
              <a:prstGeom prst="lin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139" name="Gerader Verbinder 138"/>
              <p:cNvCxnSpPr/>
              <p:nvPr/>
            </p:nvCxnSpPr>
            <p:spPr>
              <a:xfrm rot="6281005" flipV="1">
                <a:off x="10764650" y="5523335"/>
                <a:ext cx="1" cy="229654"/>
              </a:xfrm>
              <a:prstGeom prst="lin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140" name="Gerader Verbinder 139"/>
              <p:cNvCxnSpPr/>
              <p:nvPr/>
            </p:nvCxnSpPr>
            <p:spPr>
              <a:xfrm rot="6281005" flipV="1">
                <a:off x="10685600" y="5825011"/>
                <a:ext cx="1" cy="229654"/>
              </a:xfrm>
              <a:prstGeom prst="lin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141" name="Gerader Verbinder 140"/>
              <p:cNvCxnSpPr/>
              <p:nvPr/>
            </p:nvCxnSpPr>
            <p:spPr>
              <a:xfrm rot="6281005" flipV="1">
                <a:off x="11020764" y="5534201"/>
                <a:ext cx="0" cy="342139"/>
              </a:xfrm>
              <a:prstGeom prst="line">
                <a:avLst/>
              </a:prstGeom>
              <a:solidFill>
                <a:schemeClr val="accent2">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42" name="Gerader Verbinder 141"/>
              <p:cNvCxnSpPr/>
              <p:nvPr/>
            </p:nvCxnSpPr>
            <p:spPr>
              <a:xfrm rot="6281005" flipV="1">
                <a:off x="10940531" y="5836790"/>
                <a:ext cx="0" cy="339696"/>
              </a:xfrm>
              <a:prstGeom prst="line">
                <a:avLst/>
              </a:prstGeom>
              <a:solidFill>
                <a:schemeClr val="accent2">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43" name="Rechteck 142"/>
              <p:cNvSpPr/>
              <p:nvPr/>
            </p:nvSpPr>
            <p:spPr>
              <a:xfrm rot="6281005">
                <a:off x="10736975" y="5562889"/>
                <a:ext cx="293077" cy="534742"/>
              </a:xfrm>
              <a:prstGeom prst="rect">
                <a:avLst/>
              </a:prstGeom>
              <a:gradFill flip="none" rotWithShape="1">
                <a:gsLst>
                  <a:gs pos="0">
                    <a:schemeClr val="accent2">
                      <a:lumMod val="5000"/>
                      <a:lumOff val="95000"/>
                    </a:schemeClr>
                  </a:gs>
                  <a:gs pos="66000">
                    <a:srgbClr val="FF0000"/>
                  </a:gs>
                  <a:gs pos="84000">
                    <a:srgbClr val="FF0000"/>
                  </a:gs>
                  <a:gs pos="100000">
                    <a:srgbClr val="FF0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3" name="Rechteck 112"/>
            <p:cNvSpPr/>
            <p:nvPr/>
          </p:nvSpPr>
          <p:spPr>
            <a:xfrm rot="4807024">
              <a:off x="9099941" y="5288246"/>
              <a:ext cx="294430" cy="346295"/>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Rechteck 113"/>
            <p:cNvSpPr/>
            <p:nvPr/>
          </p:nvSpPr>
          <p:spPr>
            <a:xfrm rot="5788868">
              <a:off x="10867333" y="5278179"/>
              <a:ext cx="294430" cy="346295"/>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Textfeld 114"/>
            <p:cNvSpPr txBox="1"/>
            <p:nvPr/>
          </p:nvSpPr>
          <p:spPr>
            <a:xfrm>
              <a:off x="9545370" y="6105904"/>
              <a:ext cx="1238416" cy="369332"/>
            </a:xfrm>
            <a:prstGeom prst="rect">
              <a:avLst/>
            </a:prstGeom>
            <a:noFill/>
          </p:spPr>
          <p:txBody>
            <a:bodyPr wrap="none" rtlCol="0">
              <a:spAutoFit/>
            </a:bodyPr>
            <a:lstStyle/>
            <a:p>
              <a:r>
                <a:rPr lang="de-DE" dirty="0" smtClean="0"/>
                <a:t>Axialwinkel</a:t>
              </a:r>
              <a:endParaRPr lang="de-DE" dirty="0"/>
            </a:p>
          </p:txBody>
        </p:sp>
        <p:cxnSp>
          <p:nvCxnSpPr>
            <p:cNvPr id="116" name="Gerade Verbindung mit Pfeil 115"/>
            <p:cNvCxnSpPr/>
            <p:nvPr/>
          </p:nvCxnSpPr>
          <p:spPr>
            <a:xfrm flipH="1" flipV="1">
              <a:off x="9518092" y="5946887"/>
              <a:ext cx="297852" cy="213686"/>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7" name="Gerade Verbindung mit Pfeil 116"/>
            <p:cNvCxnSpPr/>
            <p:nvPr/>
          </p:nvCxnSpPr>
          <p:spPr>
            <a:xfrm flipV="1">
              <a:off x="10459669" y="5946887"/>
              <a:ext cx="296065" cy="213686"/>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8" name="Gerader Verbinder 117"/>
            <p:cNvCxnSpPr/>
            <p:nvPr/>
          </p:nvCxnSpPr>
          <p:spPr>
            <a:xfrm>
              <a:off x="10867787" y="5274602"/>
              <a:ext cx="0" cy="6722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Gerader Verbinder 118"/>
            <p:cNvCxnSpPr/>
            <p:nvPr/>
          </p:nvCxnSpPr>
          <p:spPr>
            <a:xfrm>
              <a:off x="9388534" y="5275270"/>
              <a:ext cx="0" cy="6722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Gerader Verbinder 119"/>
            <p:cNvCxnSpPr/>
            <p:nvPr/>
          </p:nvCxnSpPr>
          <p:spPr>
            <a:xfrm>
              <a:off x="9388462" y="5274602"/>
              <a:ext cx="129629" cy="70381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1" name="Gerader Verbinder 120"/>
            <p:cNvCxnSpPr/>
            <p:nvPr/>
          </p:nvCxnSpPr>
          <p:spPr>
            <a:xfrm flipH="1">
              <a:off x="10757522" y="5274602"/>
              <a:ext cx="108477" cy="70381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2" name="Gerader Verbinder 121"/>
            <p:cNvCxnSpPr/>
            <p:nvPr/>
          </p:nvCxnSpPr>
          <p:spPr>
            <a:xfrm flipH="1">
              <a:off x="11048410" y="5308180"/>
              <a:ext cx="157029" cy="6381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Gerader Verbinder 122"/>
            <p:cNvCxnSpPr/>
            <p:nvPr/>
          </p:nvCxnSpPr>
          <p:spPr>
            <a:xfrm>
              <a:off x="9053821" y="5333185"/>
              <a:ext cx="218442" cy="6195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Gerader Verbinder 123"/>
            <p:cNvCxnSpPr/>
            <p:nvPr/>
          </p:nvCxnSpPr>
          <p:spPr>
            <a:xfrm>
              <a:off x="9047050" y="5334900"/>
              <a:ext cx="120599" cy="71883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5" name="Gerader Verbinder 124"/>
            <p:cNvCxnSpPr/>
            <p:nvPr/>
          </p:nvCxnSpPr>
          <p:spPr>
            <a:xfrm flipH="1">
              <a:off x="11135711" y="5309003"/>
              <a:ext cx="73858" cy="7166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6" name="Gerade Verbindung mit Pfeil 125"/>
            <p:cNvCxnSpPr/>
            <p:nvPr/>
          </p:nvCxnSpPr>
          <p:spPr>
            <a:xfrm flipH="1" flipV="1">
              <a:off x="9189676" y="5959597"/>
              <a:ext cx="438825" cy="252983"/>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7" name="Gerade Verbindung mit Pfeil 126"/>
            <p:cNvCxnSpPr/>
            <p:nvPr/>
          </p:nvCxnSpPr>
          <p:spPr>
            <a:xfrm flipV="1">
              <a:off x="10703781" y="5952729"/>
              <a:ext cx="392961" cy="259851"/>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8" name="Textfeld 127"/>
            <p:cNvSpPr txBox="1"/>
            <p:nvPr/>
          </p:nvSpPr>
          <p:spPr>
            <a:xfrm>
              <a:off x="8467429" y="4557853"/>
              <a:ext cx="681597" cy="369332"/>
            </a:xfrm>
            <a:prstGeom prst="rect">
              <a:avLst/>
            </a:prstGeom>
            <a:noFill/>
          </p:spPr>
          <p:txBody>
            <a:bodyPr wrap="none" rtlCol="0">
              <a:spAutoFit/>
            </a:bodyPr>
            <a:lstStyle/>
            <a:p>
              <a:r>
                <a:rPr lang="de-DE" dirty="0" smtClean="0"/>
                <a:t>Nabe</a:t>
              </a:r>
              <a:endParaRPr lang="de-DE" dirty="0"/>
            </a:p>
          </p:txBody>
        </p:sp>
        <p:sp>
          <p:nvSpPr>
            <p:cNvPr id="129" name="Textfeld 128"/>
            <p:cNvSpPr txBox="1"/>
            <p:nvPr/>
          </p:nvSpPr>
          <p:spPr>
            <a:xfrm>
              <a:off x="9990653" y="5243521"/>
              <a:ext cx="309700" cy="369332"/>
            </a:xfrm>
            <a:prstGeom prst="rect">
              <a:avLst/>
            </a:prstGeom>
            <a:noFill/>
          </p:spPr>
          <p:txBody>
            <a:bodyPr wrap="none" rtlCol="0">
              <a:spAutoFit/>
            </a:bodyPr>
            <a:lstStyle/>
            <a:p>
              <a:r>
                <a:rPr lang="de-DE" dirty="0" smtClean="0"/>
                <a:t>B</a:t>
              </a:r>
              <a:endParaRPr lang="de-DE" dirty="0"/>
            </a:p>
          </p:txBody>
        </p:sp>
        <p:sp>
          <p:nvSpPr>
            <p:cNvPr id="130" name="Textfeld 129"/>
            <p:cNvSpPr txBox="1"/>
            <p:nvPr/>
          </p:nvSpPr>
          <p:spPr>
            <a:xfrm>
              <a:off x="8725988" y="5402922"/>
              <a:ext cx="308098" cy="369332"/>
            </a:xfrm>
            <a:prstGeom prst="rect">
              <a:avLst/>
            </a:prstGeom>
            <a:noFill/>
          </p:spPr>
          <p:txBody>
            <a:bodyPr wrap="none" rtlCol="0">
              <a:spAutoFit/>
            </a:bodyPr>
            <a:lstStyle/>
            <a:p>
              <a:r>
                <a:rPr lang="de-DE" dirty="0" smtClean="0"/>
                <a:t>C</a:t>
              </a:r>
              <a:endParaRPr lang="de-DE" dirty="0"/>
            </a:p>
          </p:txBody>
        </p:sp>
        <p:sp>
          <p:nvSpPr>
            <p:cNvPr id="131" name="Textfeld 130"/>
            <p:cNvSpPr txBox="1"/>
            <p:nvPr/>
          </p:nvSpPr>
          <p:spPr>
            <a:xfrm>
              <a:off x="9852226" y="4396351"/>
              <a:ext cx="1947328" cy="369332"/>
            </a:xfrm>
            <a:prstGeom prst="rect">
              <a:avLst/>
            </a:prstGeom>
            <a:noFill/>
          </p:spPr>
          <p:txBody>
            <a:bodyPr wrap="none" rtlCol="0">
              <a:spAutoFit/>
            </a:bodyPr>
            <a:lstStyle/>
            <a:p>
              <a:r>
                <a:rPr lang="de-DE" dirty="0" smtClean="0"/>
                <a:t>Hohlkammerplatte</a:t>
              </a:r>
              <a:endParaRPr lang="de-DE" dirty="0"/>
            </a:p>
          </p:txBody>
        </p:sp>
        <p:sp>
          <p:nvSpPr>
            <p:cNvPr id="132" name="Textfeld 131"/>
            <p:cNvSpPr txBox="1"/>
            <p:nvPr/>
          </p:nvSpPr>
          <p:spPr>
            <a:xfrm>
              <a:off x="11219461" y="5341713"/>
              <a:ext cx="317716" cy="369332"/>
            </a:xfrm>
            <a:prstGeom prst="rect">
              <a:avLst/>
            </a:prstGeom>
            <a:noFill/>
          </p:spPr>
          <p:txBody>
            <a:bodyPr wrap="none" rtlCol="0">
              <a:spAutoFit/>
            </a:bodyPr>
            <a:lstStyle/>
            <a:p>
              <a:r>
                <a:rPr lang="de-DE" dirty="0" smtClean="0"/>
                <a:t>A</a:t>
              </a:r>
              <a:endParaRPr lang="de-DE" dirty="0"/>
            </a:p>
          </p:txBody>
        </p:sp>
        <p:cxnSp>
          <p:nvCxnSpPr>
            <p:cNvPr id="133" name="Gerade Verbindung mit Pfeil 132"/>
            <p:cNvCxnSpPr/>
            <p:nvPr/>
          </p:nvCxnSpPr>
          <p:spPr>
            <a:xfrm>
              <a:off x="8968381" y="4860138"/>
              <a:ext cx="146577" cy="444955"/>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4" name="Gerade Verbindung mit Pfeil 133"/>
            <p:cNvCxnSpPr>
              <a:endCxn id="110" idx="1"/>
            </p:cNvCxnSpPr>
            <p:nvPr/>
          </p:nvCxnSpPr>
          <p:spPr>
            <a:xfrm flipH="1">
              <a:off x="10130607" y="4716789"/>
              <a:ext cx="381631" cy="435979"/>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35" name="Rechteck 134"/>
            <p:cNvSpPr/>
            <p:nvPr/>
          </p:nvSpPr>
          <p:spPr>
            <a:xfrm rot="6279566">
              <a:off x="11420401" y="4873259"/>
              <a:ext cx="103648" cy="8789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6" name="Rechteck 135"/>
            <p:cNvSpPr/>
            <p:nvPr/>
          </p:nvSpPr>
          <p:spPr>
            <a:xfrm rot="6279566">
              <a:off x="11613951" y="5101378"/>
              <a:ext cx="86479" cy="518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7" name="Gerade Verbindung mit Pfeil 136"/>
            <p:cNvCxnSpPr/>
            <p:nvPr/>
          </p:nvCxnSpPr>
          <p:spPr>
            <a:xfrm>
              <a:off x="11116546" y="4716789"/>
              <a:ext cx="389485" cy="53076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9582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uppieren 43"/>
          <p:cNvGrpSpPr/>
          <p:nvPr/>
        </p:nvGrpSpPr>
        <p:grpSpPr>
          <a:xfrm>
            <a:off x="367184" y="464088"/>
            <a:ext cx="6734322" cy="5312458"/>
            <a:chOff x="1749670" y="464088"/>
            <a:chExt cx="6734322" cy="5312458"/>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9670" y="464088"/>
              <a:ext cx="6734322" cy="5312458"/>
            </a:xfrm>
            <a:prstGeom prst="rect">
              <a:avLst/>
            </a:prstGeom>
          </p:spPr>
        </p:pic>
        <p:sp>
          <p:nvSpPr>
            <p:cNvPr id="5" name="Textfeld 4"/>
            <p:cNvSpPr txBox="1"/>
            <p:nvPr/>
          </p:nvSpPr>
          <p:spPr>
            <a:xfrm>
              <a:off x="4731229" y="1737463"/>
              <a:ext cx="216397" cy="299176"/>
            </a:xfrm>
            <a:prstGeom prst="rect">
              <a:avLst/>
            </a:prstGeom>
            <a:solidFill>
              <a:schemeClr val="bg1"/>
            </a:solidFill>
          </p:spPr>
          <p:txBody>
            <a:bodyPr wrap="square" lIns="0" tIns="0" rIns="0" bIns="0" rtlCol="0" anchor="ctr" anchorCtr="0">
              <a:noAutofit/>
            </a:bodyPr>
            <a:lstStyle/>
            <a:p>
              <a:pPr algn="ctr"/>
              <a:r>
                <a:rPr lang="de-DE" sz="2800" b="1" dirty="0" smtClean="0"/>
                <a:t>A</a:t>
              </a:r>
              <a:endParaRPr lang="de-DE" sz="2800" b="1" dirty="0"/>
            </a:p>
          </p:txBody>
        </p:sp>
        <p:sp>
          <p:nvSpPr>
            <p:cNvPr id="6" name="Textfeld 5"/>
            <p:cNvSpPr txBox="1"/>
            <p:nvPr/>
          </p:nvSpPr>
          <p:spPr>
            <a:xfrm>
              <a:off x="5051054" y="2389246"/>
              <a:ext cx="270464" cy="277102"/>
            </a:xfrm>
            <a:prstGeom prst="rect">
              <a:avLst/>
            </a:prstGeom>
            <a:solidFill>
              <a:schemeClr val="bg1"/>
            </a:solidFill>
          </p:spPr>
          <p:txBody>
            <a:bodyPr wrap="square" lIns="0" tIns="0" rIns="0" bIns="0" rtlCol="0" anchor="ctr" anchorCtr="0">
              <a:noAutofit/>
            </a:bodyPr>
            <a:lstStyle/>
            <a:p>
              <a:pPr algn="ctr"/>
              <a:r>
                <a:rPr lang="de-DE" sz="2800" b="1" dirty="0" smtClean="0"/>
                <a:t>B</a:t>
              </a:r>
              <a:endParaRPr lang="de-DE" sz="2800" b="1" dirty="0"/>
            </a:p>
          </p:txBody>
        </p:sp>
        <p:sp>
          <p:nvSpPr>
            <p:cNvPr id="7" name="Textfeld 6"/>
            <p:cNvSpPr txBox="1"/>
            <p:nvPr/>
          </p:nvSpPr>
          <p:spPr>
            <a:xfrm>
              <a:off x="3478058" y="2986791"/>
              <a:ext cx="255845" cy="311248"/>
            </a:xfrm>
            <a:prstGeom prst="rect">
              <a:avLst/>
            </a:prstGeom>
            <a:solidFill>
              <a:schemeClr val="bg1"/>
            </a:solidFill>
          </p:spPr>
          <p:txBody>
            <a:bodyPr wrap="square" lIns="0" tIns="0" rIns="0" bIns="0" rtlCol="0" anchor="ctr" anchorCtr="0">
              <a:noAutofit/>
            </a:bodyPr>
            <a:lstStyle/>
            <a:p>
              <a:pPr algn="ctr"/>
              <a:r>
                <a:rPr lang="de-DE" sz="2800" b="1" dirty="0" smtClean="0"/>
                <a:t>A</a:t>
              </a:r>
              <a:endParaRPr lang="de-DE" sz="2800" b="1" dirty="0"/>
            </a:p>
          </p:txBody>
        </p:sp>
        <p:sp>
          <p:nvSpPr>
            <p:cNvPr id="8" name="Textfeld 7"/>
            <p:cNvSpPr txBox="1"/>
            <p:nvPr/>
          </p:nvSpPr>
          <p:spPr>
            <a:xfrm>
              <a:off x="6573521" y="2957434"/>
              <a:ext cx="259021" cy="306253"/>
            </a:xfrm>
            <a:prstGeom prst="rect">
              <a:avLst/>
            </a:prstGeom>
            <a:solidFill>
              <a:schemeClr val="bg1"/>
            </a:solidFill>
          </p:spPr>
          <p:txBody>
            <a:bodyPr wrap="square" lIns="0" tIns="0" rIns="0" bIns="0" rtlCol="0" anchor="ctr" anchorCtr="0">
              <a:noAutofit/>
            </a:bodyPr>
            <a:lstStyle/>
            <a:p>
              <a:pPr algn="ctr"/>
              <a:r>
                <a:rPr lang="de-DE" sz="2800" b="1" dirty="0" smtClean="0"/>
                <a:t>A</a:t>
              </a:r>
              <a:endParaRPr lang="de-DE" sz="2800" b="1" dirty="0"/>
            </a:p>
          </p:txBody>
        </p:sp>
        <p:sp>
          <p:nvSpPr>
            <p:cNvPr id="9" name="Textfeld 8"/>
            <p:cNvSpPr txBox="1"/>
            <p:nvPr/>
          </p:nvSpPr>
          <p:spPr>
            <a:xfrm>
              <a:off x="3117094" y="4371389"/>
              <a:ext cx="192953" cy="284980"/>
            </a:xfrm>
            <a:prstGeom prst="rect">
              <a:avLst/>
            </a:prstGeom>
            <a:solidFill>
              <a:schemeClr val="bg1"/>
            </a:solidFill>
          </p:spPr>
          <p:txBody>
            <a:bodyPr wrap="square" lIns="0" tIns="0" rIns="0" bIns="0" rtlCol="0" anchor="ctr" anchorCtr="0">
              <a:noAutofit/>
            </a:bodyPr>
            <a:lstStyle/>
            <a:p>
              <a:pPr algn="ctr"/>
              <a:r>
                <a:rPr lang="de-DE" sz="2800" b="1" dirty="0" smtClean="0"/>
                <a:t>A</a:t>
              </a:r>
              <a:endParaRPr lang="de-DE" sz="2800" b="1" dirty="0"/>
            </a:p>
          </p:txBody>
        </p:sp>
        <p:sp>
          <p:nvSpPr>
            <p:cNvPr id="10" name="Textfeld 9"/>
            <p:cNvSpPr txBox="1"/>
            <p:nvPr/>
          </p:nvSpPr>
          <p:spPr>
            <a:xfrm>
              <a:off x="5913620" y="3590470"/>
              <a:ext cx="283974" cy="284980"/>
            </a:xfrm>
            <a:prstGeom prst="rect">
              <a:avLst/>
            </a:prstGeom>
            <a:solidFill>
              <a:schemeClr val="bg1"/>
            </a:solidFill>
          </p:spPr>
          <p:txBody>
            <a:bodyPr wrap="square" lIns="0" tIns="0" rIns="0" bIns="0" rtlCol="0" anchor="ctr" anchorCtr="0">
              <a:noAutofit/>
            </a:bodyPr>
            <a:lstStyle/>
            <a:p>
              <a:pPr algn="ctr"/>
              <a:r>
                <a:rPr lang="de-DE" sz="2800" b="1" dirty="0" smtClean="0"/>
                <a:t>A</a:t>
              </a:r>
              <a:endParaRPr lang="de-DE" sz="2800" b="1" dirty="0"/>
            </a:p>
          </p:txBody>
        </p:sp>
        <p:sp>
          <p:nvSpPr>
            <p:cNvPr id="11" name="Textfeld 10"/>
            <p:cNvSpPr txBox="1"/>
            <p:nvPr/>
          </p:nvSpPr>
          <p:spPr>
            <a:xfrm>
              <a:off x="4751214" y="2888109"/>
              <a:ext cx="257434" cy="334775"/>
            </a:xfrm>
            <a:prstGeom prst="rect">
              <a:avLst/>
            </a:prstGeom>
            <a:solidFill>
              <a:schemeClr val="bg1"/>
            </a:solidFill>
          </p:spPr>
          <p:txBody>
            <a:bodyPr wrap="square" lIns="0" tIns="0" rIns="0" bIns="0" rtlCol="0" anchor="ctr" anchorCtr="0">
              <a:noAutofit/>
            </a:bodyPr>
            <a:lstStyle/>
            <a:p>
              <a:pPr algn="ctr"/>
              <a:r>
                <a:rPr lang="de-DE" sz="2800" b="1" dirty="0" smtClean="0"/>
                <a:t>B</a:t>
              </a:r>
              <a:endParaRPr lang="de-DE" sz="2800" b="1" dirty="0"/>
            </a:p>
          </p:txBody>
        </p:sp>
        <p:sp>
          <p:nvSpPr>
            <p:cNvPr id="12" name="Textfeld 11"/>
            <p:cNvSpPr txBox="1"/>
            <p:nvPr/>
          </p:nvSpPr>
          <p:spPr>
            <a:xfrm>
              <a:off x="5321518" y="2915903"/>
              <a:ext cx="260903" cy="279186"/>
            </a:xfrm>
            <a:prstGeom prst="rect">
              <a:avLst/>
            </a:prstGeom>
            <a:solidFill>
              <a:schemeClr val="bg1"/>
            </a:solidFill>
          </p:spPr>
          <p:txBody>
            <a:bodyPr wrap="square" lIns="0" tIns="0" rIns="0" bIns="0" rtlCol="0" anchor="ctr" anchorCtr="0">
              <a:noAutofit/>
            </a:bodyPr>
            <a:lstStyle/>
            <a:p>
              <a:pPr algn="ctr"/>
              <a:r>
                <a:rPr lang="de-DE" sz="2800" b="1" dirty="0" smtClean="0"/>
                <a:t>B</a:t>
              </a:r>
              <a:endParaRPr lang="de-DE" sz="2800" b="1" dirty="0"/>
            </a:p>
          </p:txBody>
        </p:sp>
        <p:cxnSp>
          <p:nvCxnSpPr>
            <p:cNvPr id="21" name="Gerader Verbinder 20"/>
            <p:cNvCxnSpPr/>
            <p:nvPr/>
          </p:nvCxnSpPr>
          <p:spPr>
            <a:xfrm flipH="1">
              <a:off x="4076700" y="3997448"/>
              <a:ext cx="33265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hteck 24"/>
            <p:cNvSpPr/>
            <p:nvPr/>
          </p:nvSpPr>
          <p:spPr>
            <a:xfrm rot="1777414">
              <a:off x="5658686" y="3059618"/>
              <a:ext cx="299803" cy="35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rot="19650910">
              <a:off x="4337263" y="3061493"/>
              <a:ext cx="299803" cy="35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a:off x="5004415" y="1963556"/>
              <a:ext cx="299803" cy="35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p:cNvSpPr txBox="1"/>
            <p:nvPr/>
          </p:nvSpPr>
          <p:spPr>
            <a:xfrm>
              <a:off x="6931561" y="4343513"/>
              <a:ext cx="259021" cy="306253"/>
            </a:xfrm>
            <a:prstGeom prst="rect">
              <a:avLst/>
            </a:prstGeom>
            <a:solidFill>
              <a:schemeClr val="bg1"/>
            </a:solidFill>
          </p:spPr>
          <p:txBody>
            <a:bodyPr wrap="square" lIns="0" tIns="0" rIns="0" bIns="0" rtlCol="0" anchor="ctr" anchorCtr="0">
              <a:noAutofit/>
            </a:bodyPr>
            <a:lstStyle/>
            <a:p>
              <a:pPr algn="ctr"/>
              <a:r>
                <a:rPr lang="de-DE" sz="2800" b="1" dirty="0" smtClean="0"/>
                <a:t>A</a:t>
              </a:r>
              <a:endParaRPr lang="de-DE" sz="2800" b="1" dirty="0"/>
            </a:p>
          </p:txBody>
        </p:sp>
        <p:sp>
          <p:nvSpPr>
            <p:cNvPr id="29" name="Textfeld 28"/>
            <p:cNvSpPr txBox="1"/>
            <p:nvPr/>
          </p:nvSpPr>
          <p:spPr>
            <a:xfrm>
              <a:off x="5025948" y="5133241"/>
              <a:ext cx="270464" cy="277102"/>
            </a:xfrm>
            <a:prstGeom prst="rect">
              <a:avLst/>
            </a:prstGeom>
            <a:solidFill>
              <a:schemeClr val="bg1"/>
            </a:solidFill>
          </p:spPr>
          <p:txBody>
            <a:bodyPr wrap="square" lIns="0" tIns="0" rIns="0" bIns="0" rtlCol="0" anchor="ctr" anchorCtr="0">
              <a:noAutofit/>
            </a:bodyPr>
            <a:lstStyle/>
            <a:p>
              <a:pPr algn="ctr"/>
              <a:r>
                <a:rPr lang="de-DE" sz="2800" b="1" dirty="0" smtClean="0"/>
                <a:t>B</a:t>
              </a:r>
              <a:endParaRPr lang="de-DE" sz="2800" b="1" dirty="0"/>
            </a:p>
          </p:txBody>
        </p:sp>
        <p:sp>
          <p:nvSpPr>
            <p:cNvPr id="30" name="Textfeld 29"/>
            <p:cNvSpPr txBox="1"/>
            <p:nvPr/>
          </p:nvSpPr>
          <p:spPr>
            <a:xfrm>
              <a:off x="4731229" y="4621972"/>
              <a:ext cx="257434" cy="334775"/>
            </a:xfrm>
            <a:prstGeom prst="rect">
              <a:avLst/>
            </a:prstGeom>
            <a:solidFill>
              <a:schemeClr val="bg1"/>
            </a:solidFill>
          </p:spPr>
          <p:txBody>
            <a:bodyPr wrap="square" lIns="0" tIns="0" rIns="0" bIns="0" rtlCol="0" anchor="ctr" anchorCtr="0">
              <a:noAutofit/>
            </a:bodyPr>
            <a:lstStyle/>
            <a:p>
              <a:pPr algn="ctr"/>
              <a:r>
                <a:rPr lang="de-DE" sz="2800" b="1" dirty="0" smtClean="0"/>
                <a:t>B</a:t>
              </a:r>
              <a:endParaRPr lang="de-DE" sz="2800" b="1" dirty="0"/>
            </a:p>
          </p:txBody>
        </p:sp>
        <p:sp>
          <p:nvSpPr>
            <p:cNvPr id="31" name="Textfeld 30"/>
            <p:cNvSpPr txBox="1"/>
            <p:nvPr/>
          </p:nvSpPr>
          <p:spPr>
            <a:xfrm>
              <a:off x="5279048" y="4649766"/>
              <a:ext cx="260903" cy="279186"/>
            </a:xfrm>
            <a:prstGeom prst="rect">
              <a:avLst/>
            </a:prstGeom>
            <a:solidFill>
              <a:schemeClr val="bg1"/>
            </a:solidFill>
          </p:spPr>
          <p:txBody>
            <a:bodyPr wrap="square" lIns="0" tIns="0" rIns="0" bIns="0" rtlCol="0" anchor="ctr" anchorCtr="0">
              <a:noAutofit/>
            </a:bodyPr>
            <a:lstStyle/>
            <a:p>
              <a:pPr algn="ctr"/>
              <a:r>
                <a:rPr lang="de-DE" sz="2800" b="1" dirty="0" smtClean="0"/>
                <a:t>B</a:t>
              </a:r>
              <a:endParaRPr lang="de-DE" sz="2800" b="1" dirty="0"/>
            </a:p>
          </p:txBody>
        </p:sp>
        <p:sp>
          <p:nvSpPr>
            <p:cNvPr id="32" name="Textfeld 31"/>
            <p:cNvSpPr txBox="1"/>
            <p:nvPr/>
          </p:nvSpPr>
          <p:spPr>
            <a:xfrm>
              <a:off x="3987182" y="3576456"/>
              <a:ext cx="255845" cy="311248"/>
            </a:xfrm>
            <a:prstGeom prst="rect">
              <a:avLst/>
            </a:prstGeom>
            <a:solidFill>
              <a:schemeClr val="bg1"/>
            </a:solidFill>
          </p:spPr>
          <p:txBody>
            <a:bodyPr wrap="square" lIns="0" tIns="0" rIns="0" bIns="0" rtlCol="0" anchor="ctr" anchorCtr="0">
              <a:noAutofit/>
            </a:bodyPr>
            <a:lstStyle/>
            <a:p>
              <a:pPr algn="ctr"/>
              <a:r>
                <a:rPr lang="de-DE" sz="2800" b="1" dirty="0" smtClean="0"/>
                <a:t>A</a:t>
              </a:r>
              <a:endParaRPr lang="de-DE" sz="2800" b="1" dirty="0"/>
            </a:p>
          </p:txBody>
        </p:sp>
        <p:sp>
          <p:nvSpPr>
            <p:cNvPr id="33" name="Rechteck 32"/>
            <p:cNvSpPr/>
            <p:nvPr/>
          </p:nvSpPr>
          <p:spPr>
            <a:xfrm>
              <a:off x="4093125" y="4020204"/>
              <a:ext cx="299803" cy="35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p:cNvSpPr txBox="1"/>
            <p:nvPr/>
          </p:nvSpPr>
          <p:spPr>
            <a:xfrm>
              <a:off x="3861412" y="4282428"/>
              <a:ext cx="192953" cy="284980"/>
            </a:xfrm>
            <a:prstGeom prst="rect">
              <a:avLst/>
            </a:prstGeom>
            <a:solidFill>
              <a:schemeClr val="bg1"/>
            </a:solidFill>
          </p:spPr>
          <p:txBody>
            <a:bodyPr wrap="square" lIns="0" tIns="0" rIns="0" bIns="0" rtlCol="0" anchor="ctr" anchorCtr="0">
              <a:noAutofit/>
            </a:bodyPr>
            <a:lstStyle/>
            <a:p>
              <a:pPr algn="ctr"/>
              <a:r>
                <a:rPr lang="de-DE" sz="2800" b="1" dirty="0" smtClean="0"/>
                <a:t>A</a:t>
              </a:r>
              <a:endParaRPr lang="de-DE" sz="2800" b="1" dirty="0"/>
            </a:p>
          </p:txBody>
        </p:sp>
        <p:sp>
          <p:nvSpPr>
            <p:cNvPr id="35" name="Rechteck 34"/>
            <p:cNvSpPr/>
            <p:nvPr/>
          </p:nvSpPr>
          <p:spPr>
            <a:xfrm>
              <a:off x="5755804" y="4001265"/>
              <a:ext cx="299803" cy="35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2847466" y="3462961"/>
              <a:ext cx="192953" cy="284980"/>
            </a:xfrm>
            <a:prstGeom prst="rect">
              <a:avLst/>
            </a:prstGeom>
            <a:solidFill>
              <a:schemeClr val="bg1"/>
            </a:solidFill>
          </p:spPr>
          <p:txBody>
            <a:bodyPr wrap="square" lIns="0" tIns="0" rIns="0" bIns="0" rtlCol="0" anchor="ctr" anchorCtr="0">
              <a:noAutofit/>
            </a:bodyPr>
            <a:lstStyle/>
            <a:p>
              <a:pPr algn="ctr"/>
              <a:r>
                <a:rPr lang="de-DE" sz="2800" b="1" dirty="0" smtClean="0"/>
                <a:t>A</a:t>
              </a:r>
              <a:endParaRPr lang="de-DE" sz="2800" b="1" dirty="0"/>
            </a:p>
          </p:txBody>
        </p:sp>
        <p:sp>
          <p:nvSpPr>
            <p:cNvPr id="37" name="Textfeld 36"/>
            <p:cNvSpPr txBox="1"/>
            <p:nvPr/>
          </p:nvSpPr>
          <p:spPr>
            <a:xfrm>
              <a:off x="6243252" y="4169906"/>
              <a:ext cx="192953" cy="284980"/>
            </a:xfrm>
            <a:prstGeom prst="rect">
              <a:avLst/>
            </a:prstGeom>
            <a:solidFill>
              <a:schemeClr val="bg1"/>
            </a:solidFill>
          </p:spPr>
          <p:txBody>
            <a:bodyPr wrap="square" lIns="0" tIns="0" rIns="0" bIns="0" rtlCol="0" anchor="ctr" anchorCtr="0">
              <a:noAutofit/>
            </a:bodyPr>
            <a:lstStyle/>
            <a:p>
              <a:pPr algn="ctr"/>
              <a:r>
                <a:rPr lang="de-DE" sz="2800" b="1" dirty="0" smtClean="0"/>
                <a:t>A</a:t>
              </a:r>
              <a:endParaRPr lang="de-DE" sz="2800" b="1" dirty="0"/>
            </a:p>
          </p:txBody>
        </p:sp>
        <p:sp>
          <p:nvSpPr>
            <p:cNvPr id="38" name="Textfeld 37"/>
            <p:cNvSpPr txBox="1"/>
            <p:nvPr/>
          </p:nvSpPr>
          <p:spPr>
            <a:xfrm>
              <a:off x="7211282" y="3485446"/>
              <a:ext cx="259021" cy="306253"/>
            </a:xfrm>
            <a:prstGeom prst="rect">
              <a:avLst/>
            </a:prstGeom>
            <a:solidFill>
              <a:schemeClr val="bg1"/>
            </a:solidFill>
          </p:spPr>
          <p:txBody>
            <a:bodyPr wrap="square" lIns="0" tIns="0" rIns="0" bIns="0" rtlCol="0" anchor="ctr" anchorCtr="0">
              <a:noAutofit/>
            </a:bodyPr>
            <a:lstStyle/>
            <a:p>
              <a:pPr algn="ctr"/>
              <a:r>
                <a:rPr lang="de-DE" sz="2800" b="1" dirty="0" smtClean="0"/>
                <a:t>A</a:t>
              </a:r>
              <a:endParaRPr lang="de-DE" sz="2800" b="1" dirty="0"/>
            </a:p>
          </p:txBody>
        </p:sp>
        <p:sp>
          <p:nvSpPr>
            <p:cNvPr id="39" name="Textfeld 38"/>
            <p:cNvSpPr txBox="1"/>
            <p:nvPr/>
          </p:nvSpPr>
          <p:spPr>
            <a:xfrm>
              <a:off x="6465573" y="2036639"/>
              <a:ext cx="260903" cy="279186"/>
            </a:xfrm>
            <a:prstGeom prst="rect">
              <a:avLst/>
            </a:prstGeom>
            <a:solidFill>
              <a:schemeClr val="bg1"/>
            </a:solidFill>
          </p:spPr>
          <p:txBody>
            <a:bodyPr wrap="square" lIns="0" tIns="0" rIns="0" bIns="0" rtlCol="0" anchor="ctr" anchorCtr="0">
              <a:noAutofit/>
            </a:bodyPr>
            <a:lstStyle/>
            <a:p>
              <a:pPr algn="ctr"/>
              <a:r>
                <a:rPr lang="de-DE" sz="2800" b="1" dirty="0" smtClean="0"/>
                <a:t>B</a:t>
              </a:r>
              <a:endParaRPr lang="de-DE" sz="2800" b="1" dirty="0"/>
            </a:p>
          </p:txBody>
        </p:sp>
        <p:sp>
          <p:nvSpPr>
            <p:cNvPr id="40" name="Textfeld 39"/>
            <p:cNvSpPr txBox="1"/>
            <p:nvPr/>
          </p:nvSpPr>
          <p:spPr>
            <a:xfrm>
              <a:off x="3625492" y="2110060"/>
              <a:ext cx="260903" cy="279186"/>
            </a:xfrm>
            <a:prstGeom prst="rect">
              <a:avLst/>
            </a:prstGeom>
            <a:solidFill>
              <a:schemeClr val="bg1"/>
            </a:solidFill>
          </p:spPr>
          <p:txBody>
            <a:bodyPr wrap="square" lIns="0" tIns="0" rIns="0" bIns="0" rtlCol="0" anchor="ctr" anchorCtr="0">
              <a:noAutofit/>
            </a:bodyPr>
            <a:lstStyle/>
            <a:p>
              <a:pPr algn="ctr"/>
              <a:r>
                <a:rPr lang="de-DE" sz="2800" b="1" dirty="0" smtClean="0"/>
                <a:t>B</a:t>
              </a:r>
              <a:endParaRPr lang="de-DE" sz="2800" b="1" dirty="0"/>
            </a:p>
          </p:txBody>
        </p:sp>
        <p:sp>
          <p:nvSpPr>
            <p:cNvPr id="41" name="Rechteck 40"/>
            <p:cNvSpPr/>
            <p:nvPr/>
          </p:nvSpPr>
          <p:spPr>
            <a:xfrm rot="19111817">
              <a:off x="5645447" y="1497521"/>
              <a:ext cx="299803" cy="35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p:nvSpPr>
          <p:spPr>
            <a:xfrm rot="2353408">
              <a:off x="4294788" y="1512511"/>
              <a:ext cx="299803" cy="35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4232106" y="1347662"/>
              <a:ext cx="199650" cy="312390"/>
            </a:xfrm>
            <a:prstGeom prst="rect">
              <a:avLst/>
            </a:prstGeom>
            <a:solidFill>
              <a:schemeClr val="bg1"/>
            </a:solidFill>
          </p:spPr>
          <p:txBody>
            <a:bodyPr wrap="square" lIns="0" tIns="0" rIns="0" bIns="0" rtlCol="0" anchor="ctr" anchorCtr="0">
              <a:noAutofit/>
            </a:bodyPr>
            <a:lstStyle/>
            <a:p>
              <a:pPr algn="ctr"/>
              <a:r>
                <a:rPr lang="de-DE" sz="2800" b="1" dirty="0" smtClean="0"/>
                <a:t>A</a:t>
              </a:r>
              <a:endParaRPr lang="de-DE" sz="2800" b="1" dirty="0"/>
            </a:p>
          </p:txBody>
        </p:sp>
        <p:sp>
          <p:nvSpPr>
            <p:cNvPr id="43" name="Textfeld 42"/>
            <p:cNvSpPr txBox="1"/>
            <p:nvPr/>
          </p:nvSpPr>
          <p:spPr>
            <a:xfrm>
              <a:off x="5741991" y="1457406"/>
              <a:ext cx="199650" cy="312390"/>
            </a:xfrm>
            <a:prstGeom prst="rect">
              <a:avLst/>
            </a:prstGeom>
            <a:solidFill>
              <a:schemeClr val="bg1"/>
            </a:solidFill>
          </p:spPr>
          <p:txBody>
            <a:bodyPr wrap="square" lIns="0" tIns="0" rIns="0" bIns="0" rtlCol="0" anchor="ctr" anchorCtr="0">
              <a:noAutofit/>
            </a:bodyPr>
            <a:lstStyle/>
            <a:p>
              <a:pPr algn="ctr"/>
              <a:r>
                <a:rPr lang="de-DE" sz="2800" b="1" dirty="0" smtClean="0"/>
                <a:t>A</a:t>
              </a:r>
              <a:endParaRPr lang="de-DE" sz="2800" b="1" dirty="0"/>
            </a:p>
          </p:txBody>
        </p:sp>
      </p:grpSp>
      <p:sp>
        <p:nvSpPr>
          <p:cNvPr id="45" name="Rechteck 44"/>
          <p:cNvSpPr/>
          <p:nvPr/>
        </p:nvSpPr>
        <p:spPr>
          <a:xfrm>
            <a:off x="9266999" y="1885590"/>
            <a:ext cx="2693330" cy="2554545"/>
          </a:xfrm>
          <a:prstGeom prst="rect">
            <a:avLst/>
          </a:prstGeom>
        </p:spPr>
        <p:txBody>
          <a:bodyPr wrap="square">
            <a:spAutoFit/>
          </a:bodyPr>
          <a:lstStyle/>
          <a:p>
            <a:r>
              <a:rPr lang="de-DE" sz="1600" dirty="0" smtClean="0">
                <a:solidFill>
                  <a:schemeClr val="bg1">
                    <a:lumMod val="85000"/>
                  </a:schemeClr>
                </a:solidFill>
              </a:rPr>
              <a:t>Umrechnung/Maßstab</a:t>
            </a:r>
          </a:p>
          <a:p>
            <a:r>
              <a:rPr lang="de-DE" sz="1600" dirty="0" smtClean="0">
                <a:solidFill>
                  <a:schemeClr val="bg1">
                    <a:lumMod val="85000"/>
                  </a:schemeClr>
                </a:solidFill>
              </a:rPr>
              <a:t>A = 79,678 </a:t>
            </a:r>
            <a:r>
              <a:rPr lang="de-DE" sz="1600" dirty="0">
                <a:solidFill>
                  <a:schemeClr val="bg1">
                    <a:lumMod val="85000"/>
                  </a:schemeClr>
                </a:solidFill>
              </a:rPr>
              <a:t>= 7,24</a:t>
            </a:r>
          </a:p>
          <a:p>
            <a:r>
              <a:rPr lang="de-DE" sz="1600" dirty="0" smtClean="0">
                <a:solidFill>
                  <a:schemeClr val="bg1">
                    <a:lumMod val="85000"/>
                  </a:schemeClr>
                </a:solidFill>
              </a:rPr>
              <a:t>B = 94,126 </a:t>
            </a:r>
            <a:r>
              <a:rPr lang="de-DE" sz="1600" dirty="0">
                <a:solidFill>
                  <a:schemeClr val="bg1">
                    <a:lumMod val="85000"/>
                  </a:schemeClr>
                </a:solidFill>
              </a:rPr>
              <a:t>= 8,56</a:t>
            </a:r>
          </a:p>
          <a:p>
            <a:r>
              <a:rPr lang="de-DE" sz="1600" dirty="0" smtClean="0">
                <a:solidFill>
                  <a:schemeClr val="bg1">
                    <a:lumMod val="85000"/>
                  </a:schemeClr>
                </a:solidFill>
              </a:rPr>
              <a:t>C = 104,915 </a:t>
            </a:r>
            <a:r>
              <a:rPr lang="de-DE" sz="1600" dirty="0">
                <a:solidFill>
                  <a:schemeClr val="bg1">
                    <a:lumMod val="85000"/>
                  </a:schemeClr>
                </a:solidFill>
              </a:rPr>
              <a:t>= 9,54</a:t>
            </a:r>
          </a:p>
          <a:p>
            <a:r>
              <a:rPr lang="de-DE" sz="1600" dirty="0" smtClean="0">
                <a:solidFill>
                  <a:schemeClr val="bg1">
                    <a:lumMod val="85000"/>
                  </a:schemeClr>
                </a:solidFill>
              </a:rPr>
              <a:t>D = 110,280 </a:t>
            </a:r>
            <a:r>
              <a:rPr lang="de-DE" sz="1600" dirty="0">
                <a:solidFill>
                  <a:schemeClr val="bg1">
                    <a:lumMod val="85000"/>
                  </a:schemeClr>
                </a:solidFill>
              </a:rPr>
              <a:t>= 10,03</a:t>
            </a:r>
          </a:p>
          <a:p>
            <a:r>
              <a:rPr lang="de-DE" sz="1600" dirty="0" smtClean="0">
                <a:solidFill>
                  <a:schemeClr val="bg1">
                    <a:lumMod val="85000"/>
                  </a:schemeClr>
                </a:solidFill>
              </a:rPr>
              <a:t>Breite = 4,4 </a:t>
            </a:r>
            <a:r>
              <a:rPr lang="de-DE" sz="1600" dirty="0">
                <a:solidFill>
                  <a:schemeClr val="bg1">
                    <a:lumMod val="85000"/>
                  </a:schemeClr>
                </a:solidFill>
              </a:rPr>
              <a:t>= 0,4</a:t>
            </a:r>
          </a:p>
          <a:p>
            <a:r>
              <a:rPr lang="de-DE" sz="1600" dirty="0" smtClean="0">
                <a:solidFill>
                  <a:schemeClr val="bg1">
                    <a:lumMod val="85000"/>
                  </a:schemeClr>
                </a:solidFill>
              </a:rPr>
              <a:t>Tiefe = 7,4 </a:t>
            </a:r>
            <a:r>
              <a:rPr lang="de-DE" sz="1600" dirty="0">
                <a:solidFill>
                  <a:schemeClr val="bg1">
                    <a:lumMod val="85000"/>
                  </a:schemeClr>
                </a:solidFill>
              </a:rPr>
              <a:t>= </a:t>
            </a:r>
            <a:r>
              <a:rPr lang="de-DE" sz="1600" dirty="0" smtClean="0">
                <a:solidFill>
                  <a:schemeClr val="bg1">
                    <a:lumMod val="85000"/>
                  </a:schemeClr>
                </a:solidFill>
              </a:rPr>
              <a:t>0,67</a:t>
            </a:r>
          </a:p>
          <a:p>
            <a:r>
              <a:rPr lang="de-DE" sz="1600" dirty="0" smtClean="0">
                <a:solidFill>
                  <a:schemeClr val="bg1">
                    <a:lumMod val="85000"/>
                  </a:schemeClr>
                </a:solidFill>
              </a:rPr>
              <a:t>A-ø Nabe = 11 </a:t>
            </a:r>
            <a:r>
              <a:rPr lang="de-DE" sz="1600" dirty="0">
                <a:solidFill>
                  <a:schemeClr val="bg1">
                    <a:lumMod val="85000"/>
                  </a:schemeClr>
                </a:solidFill>
              </a:rPr>
              <a:t>= 1</a:t>
            </a:r>
          </a:p>
          <a:p>
            <a:r>
              <a:rPr lang="de-DE" sz="1600" dirty="0" smtClean="0">
                <a:solidFill>
                  <a:schemeClr val="bg1">
                    <a:lumMod val="85000"/>
                  </a:schemeClr>
                </a:solidFill>
              </a:rPr>
              <a:t>Naben Dicke = 0,66 </a:t>
            </a:r>
            <a:r>
              <a:rPr lang="de-DE" sz="1600" dirty="0">
                <a:solidFill>
                  <a:schemeClr val="bg1">
                    <a:lumMod val="85000"/>
                  </a:schemeClr>
                </a:solidFill>
              </a:rPr>
              <a:t>= 0,06</a:t>
            </a:r>
          </a:p>
          <a:p>
            <a:r>
              <a:rPr lang="de-DE" sz="1600" dirty="0" smtClean="0">
                <a:solidFill>
                  <a:schemeClr val="bg1">
                    <a:lumMod val="85000"/>
                  </a:schemeClr>
                </a:solidFill>
              </a:rPr>
              <a:t>I</a:t>
            </a:r>
            <a:r>
              <a:rPr lang="de-DE" sz="1600" dirty="0">
                <a:solidFill>
                  <a:schemeClr val="bg1">
                    <a:lumMod val="85000"/>
                  </a:schemeClr>
                </a:solidFill>
              </a:rPr>
              <a:t>-ø</a:t>
            </a:r>
            <a:r>
              <a:rPr lang="de-DE" sz="1600" dirty="0" smtClean="0">
                <a:solidFill>
                  <a:schemeClr val="bg1">
                    <a:lumMod val="85000"/>
                  </a:schemeClr>
                </a:solidFill>
              </a:rPr>
              <a:t> Nabe = 9,68 </a:t>
            </a:r>
            <a:r>
              <a:rPr lang="de-DE" sz="1600" dirty="0">
                <a:solidFill>
                  <a:schemeClr val="bg1">
                    <a:lumMod val="85000"/>
                  </a:schemeClr>
                </a:solidFill>
              </a:rPr>
              <a:t>= </a:t>
            </a:r>
            <a:r>
              <a:rPr lang="de-DE" sz="1600" dirty="0" smtClean="0">
                <a:solidFill>
                  <a:schemeClr val="bg1">
                    <a:lumMod val="85000"/>
                  </a:schemeClr>
                </a:solidFill>
              </a:rPr>
              <a:t>0,88</a:t>
            </a:r>
            <a:endParaRPr lang="de-DE" sz="1600" dirty="0">
              <a:solidFill>
                <a:schemeClr val="bg1">
                  <a:lumMod val="85000"/>
                </a:schemeClr>
              </a:solidFill>
            </a:endParaRPr>
          </a:p>
        </p:txBody>
      </p:sp>
    </p:spTree>
    <p:extLst>
      <p:ext uri="{BB962C8B-B14F-4D97-AF65-F5344CB8AC3E}">
        <p14:creationId xmlns:p14="http://schemas.microsoft.com/office/powerpoint/2010/main" val="3750941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6460" y="301557"/>
            <a:ext cx="11916383" cy="3416320"/>
          </a:xfrm>
          <a:prstGeom prst="rect">
            <a:avLst/>
          </a:prstGeom>
          <a:noFill/>
        </p:spPr>
        <p:txBody>
          <a:bodyPr wrap="square" rtlCol="0">
            <a:spAutoFit/>
          </a:bodyPr>
          <a:lstStyle/>
          <a:p>
            <a:r>
              <a:rPr lang="de-DE" dirty="0" smtClean="0"/>
              <a:t>Motivation:</a:t>
            </a:r>
          </a:p>
          <a:p>
            <a:endParaRPr lang="de-DE" dirty="0" smtClean="0"/>
          </a:p>
          <a:p>
            <a:r>
              <a:rPr lang="de-DE" dirty="0"/>
              <a:t>Das Verhältnis von Volumen zu Oberfläche ist bei der Kuppel am besten. Größtes Volumen mit kleinster Oberfläche bietet das beste Mikroklima. Die Sonne trifft immer irgendwo mit 90 Grad optimal auf die Kuppel, egal bei welchem Sonnenstand. Die Kuppel ist immer ideal zur Sonne ausgerichtet.</a:t>
            </a:r>
          </a:p>
          <a:p>
            <a:endParaRPr lang="de-DE" dirty="0" smtClean="0"/>
          </a:p>
          <a:p>
            <a:r>
              <a:rPr lang="de-DE" dirty="0" smtClean="0"/>
              <a:t>Über die kleinste Oberfläche kann nur wenig Energie entweichen.</a:t>
            </a:r>
            <a:endParaRPr lang="de-DE" dirty="0"/>
          </a:p>
          <a:p>
            <a:endParaRPr lang="de-DE" dirty="0"/>
          </a:p>
          <a:p>
            <a:r>
              <a:rPr lang="de-DE" dirty="0"/>
              <a:t>Die Kuppel bietet gegen </a:t>
            </a:r>
            <a:r>
              <a:rPr lang="de-DE" dirty="0" smtClean="0"/>
              <a:t>Sturm</a:t>
            </a:r>
            <a:r>
              <a:rPr lang="de-DE" dirty="0"/>
              <a:t>, Regen oder Hagel </a:t>
            </a:r>
            <a:r>
              <a:rPr lang="de-DE" dirty="0" smtClean="0"/>
              <a:t>den </a:t>
            </a:r>
            <a:r>
              <a:rPr lang="de-DE" dirty="0"/>
              <a:t>besten Schutz.</a:t>
            </a:r>
          </a:p>
          <a:p>
            <a:endParaRPr lang="de-DE" dirty="0"/>
          </a:p>
          <a:p>
            <a:r>
              <a:rPr lang="de-DE" dirty="0"/>
              <a:t>Runde Kuppel erzeugt ein harmonisches Klima, es gibt keine "</a:t>
            </a:r>
            <a:r>
              <a:rPr lang="de-DE" dirty="0" smtClean="0"/>
              <a:t>Tot-Ecken</a:t>
            </a:r>
            <a:r>
              <a:rPr lang="de-DE" dirty="0"/>
              <a:t>", wo es kälter oder feuchter </a:t>
            </a:r>
            <a:r>
              <a:rPr lang="de-DE" dirty="0" smtClean="0"/>
              <a:t>sein könnte, </a:t>
            </a:r>
            <a:r>
              <a:rPr lang="de-DE" dirty="0"/>
              <a:t>da die Luftzirkulation oder Verteilung in einer Kuppel immer </a:t>
            </a:r>
            <a:r>
              <a:rPr lang="de-DE" dirty="0" smtClean="0"/>
              <a:t>überall gleich ist. </a:t>
            </a:r>
            <a:r>
              <a:rPr lang="de-DE" dirty="0"/>
              <a:t>Bei einem Kuppelbau verteilt sich die Luft gleichmäßig.</a:t>
            </a:r>
          </a:p>
        </p:txBody>
      </p:sp>
    </p:spTree>
    <p:extLst>
      <p:ext uri="{BB962C8B-B14F-4D97-AF65-F5344CB8AC3E}">
        <p14:creationId xmlns:p14="http://schemas.microsoft.com/office/powerpoint/2010/main" val="1088776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620631" y="175848"/>
            <a:ext cx="920445" cy="369332"/>
          </a:xfrm>
          <a:prstGeom prst="rect">
            <a:avLst/>
          </a:prstGeom>
          <a:noFill/>
        </p:spPr>
        <p:txBody>
          <a:bodyPr wrap="none" rtlCol="0">
            <a:spAutoFit/>
          </a:bodyPr>
          <a:lstStyle/>
          <a:p>
            <a:r>
              <a:rPr lang="de-DE" dirty="0" smtClean="0"/>
              <a:t>Quellen</a:t>
            </a:r>
            <a:endParaRPr lang="de-DE" dirty="0"/>
          </a:p>
        </p:txBody>
      </p:sp>
      <p:sp>
        <p:nvSpPr>
          <p:cNvPr id="3" name="Textfeld 2"/>
          <p:cNvSpPr txBox="1"/>
          <p:nvPr/>
        </p:nvSpPr>
        <p:spPr>
          <a:xfrm>
            <a:off x="559283" y="615518"/>
            <a:ext cx="11043139" cy="6186309"/>
          </a:xfrm>
          <a:prstGeom prst="rect">
            <a:avLst/>
          </a:prstGeom>
          <a:noFill/>
        </p:spPr>
        <p:txBody>
          <a:bodyPr wrap="square" rtlCol="0">
            <a:spAutoFit/>
          </a:bodyPr>
          <a:lstStyle/>
          <a:p>
            <a:r>
              <a:rPr lang="en-US" b="1" dirty="0"/>
              <a:t>3 Frequency 4/9 Kruschke flat-base Geodesic Dome </a:t>
            </a:r>
            <a:r>
              <a:rPr lang="en-US" b="1" dirty="0" smtClean="0"/>
              <a:t>Calculator</a:t>
            </a:r>
          </a:p>
          <a:p>
            <a:endParaRPr lang="de-DE" dirty="0"/>
          </a:p>
          <a:p>
            <a:r>
              <a:rPr lang="en-US" u="sng" dirty="0">
                <a:hlinkClick r:id="rId2"/>
              </a:rPr>
              <a:t>https://</a:t>
            </a:r>
            <a:r>
              <a:rPr lang="en-US" u="sng" dirty="0" smtClean="0">
                <a:hlinkClick r:id="rId2"/>
              </a:rPr>
              <a:t>www.ziptiedomes.com/geodesic-dome-calculators/3v-49-kruschke-geodesic-dome-calculator.htm</a:t>
            </a:r>
            <a:endParaRPr lang="en-US" u="sng" dirty="0" smtClean="0"/>
          </a:p>
          <a:p>
            <a:endParaRPr lang="de-DE" dirty="0"/>
          </a:p>
          <a:p>
            <a:r>
              <a:rPr lang="en-US" u="sng" dirty="0">
                <a:hlinkClick r:id="rId3"/>
              </a:rPr>
              <a:t>https://geodome.biz/geodome-calculator/3v-49-kruschke-flat-base-geodome-calculator</a:t>
            </a:r>
            <a:r>
              <a:rPr lang="en-US" u="sng" dirty="0" smtClean="0">
                <a:hlinkClick r:id="rId3"/>
              </a:rPr>
              <a:t>/</a:t>
            </a:r>
            <a:endParaRPr lang="en-US" u="sng" dirty="0" smtClean="0"/>
          </a:p>
          <a:p>
            <a:endParaRPr lang="de-DE" dirty="0"/>
          </a:p>
          <a:p>
            <a:r>
              <a:rPr lang="en-US" b="1" dirty="0"/>
              <a:t>3 Frequency 5/9 Kruschke flat-base Geodesic Dome </a:t>
            </a:r>
            <a:r>
              <a:rPr lang="en-US" b="1" dirty="0" smtClean="0"/>
              <a:t>Calculator</a:t>
            </a:r>
          </a:p>
          <a:p>
            <a:endParaRPr lang="en-US" b="1" dirty="0"/>
          </a:p>
          <a:p>
            <a:r>
              <a:rPr lang="en-US" u="sng" dirty="0">
                <a:hlinkClick r:id="rId4"/>
              </a:rPr>
              <a:t>http://www.domerama.com/calculators/3v-geodesic-dome-calculator/3v-flat-base-815-kruschke-calculator</a:t>
            </a:r>
            <a:r>
              <a:rPr lang="en-US" u="sng" dirty="0" smtClean="0">
                <a:hlinkClick r:id="rId4"/>
              </a:rPr>
              <a:t>/</a:t>
            </a:r>
            <a:endParaRPr lang="en-US" u="sng" dirty="0" smtClean="0"/>
          </a:p>
          <a:p>
            <a:endParaRPr lang="de-DE" dirty="0"/>
          </a:p>
          <a:p>
            <a:r>
              <a:rPr lang="en-US" u="sng" dirty="0">
                <a:hlinkClick r:id="rId5"/>
              </a:rPr>
              <a:t>https://</a:t>
            </a:r>
            <a:r>
              <a:rPr lang="en-US" u="sng" dirty="0" smtClean="0">
                <a:hlinkClick r:id="rId5"/>
              </a:rPr>
              <a:t>www.ziptiedomes.com/geodesic-dome-calculators/3v-59-kruschke-geodesic-dome-calculator.htm</a:t>
            </a:r>
            <a:endParaRPr lang="en-US" u="sng" dirty="0" smtClean="0"/>
          </a:p>
          <a:p>
            <a:endParaRPr lang="de-DE" dirty="0"/>
          </a:p>
          <a:p>
            <a:r>
              <a:rPr lang="en-US" u="sng" dirty="0">
                <a:hlinkClick r:id="rId6"/>
              </a:rPr>
              <a:t>https://geodome.biz/geodome-calculator/3v-59-kruschke-flat-base-geodome-calculator</a:t>
            </a:r>
            <a:r>
              <a:rPr lang="en-US" u="sng" dirty="0" smtClean="0">
                <a:hlinkClick r:id="rId6"/>
              </a:rPr>
              <a:t>/</a:t>
            </a:r>
            <a:endParaRPr lang="en-US" u="sng" dirty="0" smtClean="0"/>
          </a:p>
          <a:p>
            <a:endParaRPr lang="de-DE" dirty="0"/>
          </a:p>
          <a:p>
            <a:r>
              <a:rPr lang="en-US" u="sng" dirty="0">
                <a:hlinkClick r:id="rId7"/>
              </a:rPr>
              <a:t>https://</a:t>
            </a:r>
            <a:r>
              <a:rPr lang="en-US" u="sng" dirty="0" smtClean="0">
                <a:hlinkClick r:id="rId7"/>
              </a:rPr>
              <a:t>simplydifferently.org/Geodesic_Dome_Notes?page=3</a:t>
            </a:r>
            <a:endParaRPr lang="en-US" u="sng" dirty="0" smtClean="0"/>
          </a:p>
          <a:p>
            <a:endParaRPr lang="de-DE" dirty="0"/>
          </a:p>
          <a:p>
            <a:r>
              <a:rPr lang="en-US" u="sng" dirty="0">
                <a:hlinkClick r:id="rId8"/>
              </a:rPr>
              <a:t>http://www.byexample.net/library/calculators/geodesic_dome_calculator</a:t>
            </a:r>
            <a:r>
              <a:rPr lang="en-US" u="sng" dirty="0" smtClean="0">
                <a:hlinkClick r:id="rId8"/>
              </a:rPr>
              <a:t>/</a:t>
            </a:r>
            <a:endParaRPr lang="en-US" u="sng" dirty="0" smtClean="0"/>
          </a:p>
          <a:p>
            <a:endParaRPr lang="de-DE" dirty="0"/>
          </a:p>
          <a:p>
            <a:r>
              <a:rPr lang="en-US" u="sng" dirty="0">
                <a:hlinkClick r:id="rId9"/>
              </a:rPr>
              <a:t>https://www.sonostarhub.com/pages/standard-dome-calculator</a:t>
            </a:r>
            <a:endParaRPr lang="de-DE" dirty="0"/>
          </a:p>
          <a:p>
            <a:endParaRPr lang="de-DE" dirty="0" smtClean="0"/>
          </a:p>
          <a:p>
            <a:r>
              <a:rPr lang="de-DE" dirty="0">
                <a:hlinkClick r:id="rId10"/>
              </a:rPr>
              <a:t>https://acidome.com/lab/calc/#</a:t>
            </a:r>
            <a:r>
              <a:rPr lang="de-DE" dirty="0" smtClean="0">
                <a:hlinkClick r:id="rId10"/>
              </a:rPr>
              <a:t>7/12_Kruschke_Cone_D110_3V_R2.75_beams_74x44</a:t>
            </a:r>
            <a:endParaRPr lang="de-DE" dirty="0" smtClean="0"/>
          </a:p>
          <a:p>
            <a:endParaRPr lang="de-DE" dirty="0" smtClean="0"/>
          </a:p>
        </p:txBody>
      </p:sp>
    </p:spTree>
    <p:extLst>
      <p:ext uri="{BB962C8B-B14F-4D97-AF65-F5344CB8AC3E}">
        <p14:creationId xmlns:p14="http://schemas.microsoft.com/office/powerpoint/2010/main" val="332193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59283" y="615518"/>
            <a:ext cx="11043139" cy="3970318"/>
          </a:xfrm>
          <a:prstGeom prst="rect">
            <a:avLst/>
          </a:prstGeom>
          <a:noFill/>
        </p:spPr>
        <p:txBody>
          <a:bodyPr wrap="square" rtlCol="0">
            <a:spAutoFit/>
          </a:bodyPr>
          <a:lstStyle/>
          <a:p>
            <a:r>
              <a:rPr lang="de-DE" b="1" dirty="0" smtClean="0"/>
              <a:t>Weitere Rechner</a:t>
            </a:r>
            <a:r>
              <a:rPr lang="de-DE" b="1" dirty="0"/>
              <a:t>:</a:t>
            </a:r>
          </a:p>
          <a:p>
            <a:endParaRPr lang="de-DE" dirty="0"/>
          </a:p>
          <a:p>
            <a:r>
              <a:rPr lang="de-DE" dirty="0">
                <a:hlinkClick r:id="rId2"/>
              </a:rPr>
              <a:t>https://geo-dome.co.uk/article.asp?uname=calculation</a:t>
            </a:r>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a:p>
        </p:txBody>
      </p:sp>
    </p:spTree>
    <p:extLst>
      <p:ext uri="{BB962C8B-B14F-4D97-AF65-F5344CB8AC3E}">
        <p14:creationId xmlns:p14="http://schemas.microsoft.com/office/powerpoint/2010/main" val="2107906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hteck 49"/>
          <p:cNvSpPr/>
          <p:nvPr/>
        </p:nvSpPr>
        <p:spPr>
          <a:xfrm>
            <a:off x="4931234" y="4843961"/>
            <a:ext cx="6511623" cy="312129"/>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4931235" y="2939139"/>
            <a:ext cx="1763486" cy="188305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2403398" y="2986105"/>
            <a:ext cx="312517" cy="173620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2079308" y="4756881"/>
            <a:ext cx="648182" cy="312129"/>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r Verbinder 5"/>
          <p:cNvCxnSpPr/>
          <p:nvPr/>
        </p:nvCxnSpPr>
        <p:spPr>
          <a:xfrm>
            <a:off x="2777094" y="3057490"/>
            <a:ext cx="0" cy="204678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2273566" y="2986382"/>
            <a:ext cx="103648" cy="173620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529194" y="3322903"/>
            <a:ext cx="1712072" cy="369332"/>
          </a:xfrm>
          <a:prstGeom prst="rect">
            <a:avLst/>
          </a:prstGeom>
          <a:noFill/>
        </p:spPr>
        <p:txBody>
          <a:bodyPr wrap="none" rtlCol="0">
            <a:spAutoFit/>
          </a:bodyPr>
          <a:lstStyle/>
          <a:p>
            <a:r>
              <a:rPr lang="de-DE" dirty="0" smtClean="0"/>
              <a:t>Holzverschalung</a:t>
            </a:r>
          </a:p>
        </p:txBody>
      </p:sp>
      <p:sp>
        <p:nvSpPr>
          <p:cNvPr id="9" name="Textfeld 8"/>
          <p:cNvSpPr txBox="1"/>
          <p:nvPr/>
        </p:nvSpPr>
        <p:spPr>
          <a:xfrm>
            <a:off x="1192386" y="4092939"/>
            <a:ext cx="1018933" cy="369332"/>
          </a:xfrm>
          <a:prstGeom prst="rect">
            <a:avLst/>
          </a:prstGeom>
          <a:noFill/>
        </p:spPr>
        <p:txBody>
          <a:bodyPr wrap="none" rtlCol="0">
            <a:spAutoFit/>
          </a:bodyPr>
          <a:lstStyle/>
          <a:p>
            <a:r>
              <a:rPr lang="de-DE" dirty="0" smtClean="0"/>
              <a:t>Steinring</a:t>
            </a:r>
          </a:p>
        </p:txBody>
      </p:sp>
      <p:cxnSp>
        <p:nvCxnSpPr>
          <p:cNvPr id="10" name="Gerade Verbindung mit Pfeil 9"/>
          <p:cNvCxnSpPr/>
          <p:nvPr/>
        </p:nvCxnSpPr>
        <p:spPr>
          <a:xfrm>
            <a:off x="1703370" y="4376497"/>
            <a:ext cx="375938" cy="345805"/>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Gleichschenkliges Dreieck 10"/>
          <p:cNvSpPr/>
          <p:nvPr/>
        </p:nvSpPr>
        <p:spPr>
          <a:xfrm>
            <a:off x="5061864" y="2939143"/>
            <a:ext cx="1970314" cy="1861282"/>
          </a:xfrm>
          <a:prstGeom prst="triangle">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Gleichschenkliges Dreieck 11"/>
          <p:cNvSpPr/>
          <p:nvPr/>
        </p:nvSpPr>
        <p:spPr>
          <a:xfrm>
            <a:off x="7032178" y="2939143"/>
            <a:ext cx="1970314" cy="1861282"/>
          </a:xfrm>
          <a:prstGeom prst="triangle">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p:cNvSpPr/>
          <p:nvPr/>
        </p:nvSpPr>
        <p:spPr>
          <a:xfrm rot="10800000">
            <a:off x="6047021" y="2917371"/>
            <a:ext cx="1970314" cy="1861282"/>
          </a:xfrm>
          <a:prstGeom prst="triangle">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Gleichschenkliges Dreieck 13"/>
          <p:cNvSpPr/>
          <p:nvPr/>
        </p:nvSpPr>
        <p:spPr>
          <a:xfrm rot="10800000">
            <a:off x="8017335" y="2917371"/>
            <a:ext cx="1970314" cy="1861282"/>
          </a:xfrm>
          <a:prstGeom prst="triangle">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6176141" y="2349326"/>
            <a:ext cx="1745991" cy="369332"/>
          </a:xfrm>
          <a:prstGeom prst="rect">
            <a:avLst/>
          </a:prstGeom>
          <a:noFill/>
        </p:spPr>
        <p:txBody>
          <a:bodyPr wrap="none" rtlCol="0">
            <a:spAutoFit/>
          </a:bodyPr>
          <a:lstStyle/>
          <a:p>
            <a:r>
              <a:rPr lang="de-DE" dirty="0" smtClean="0"/>
              <a:t>Dämmung innen</a:t>
            </a:r>
          </a:p>
        </p:txBody>
      </p:sp>
      <p:sp>
        <p:nvSpPr>
          <p:cNvPr id="16" name="Gleichschenkliges Dreieck 15"/>
          <p:cNvSpPr/>
          <p:nvPr/>
        </p:nvSpPr>
        <p:spPr>
          <a:xfrm>
            <a:off x="8991603" y="2939139"/>
            <a:ext cx="1970314" cy="1861282"/>
          </a:xfrm>
          <a:prstGeom prst="triangle">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mit Pfeil 16"/>
          <p:cNvCxnSpPr>
            <a:stCxn id="15" idx="2"/>
          </p:cNvCxnSpPr>
          <p:nvPr/>
        </p:nvCxnSpPr>
        <p:spPr>
          <a:xfrm flipH="1">
            <a:off x="7043067" y="2718658"/>
            <a:ext cx="6070" cy="735984"/>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7347864" y="2917370"/>
            <a:ext cx="3755571" cy="205999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7921446" y="1575376"/>
            <a:ext cx="2608406" cy="646331"/>
          </a:xfrm>
          <a:prstGeom prst="rect">
            <a:avLst/>
          </a:prstGeom>
          <a:noFill/>
        </p:spPr>
        <p:txBody>
          <a:bodyPr wrap="none" rtlCol="0">
            <a:spAutoFit/>
          </a:bodyPr>
          <a:lstStyle/>
          <a:p>
            <a:pPr algn="ctr"/>
            <a:r>
              <a:rPr lang="de-DE" dirty="0" smtClean="0"/>
              <a:t>Alu oder Blechfolie</a:t>
            </a:r>
          </a:p>
          <a:p>
            <a:pPr algn="ctr"/>
            <a:r>
              <a:rPr lang="de-DE" dirty="0" smtClean="0"/>
              <a:t>über der Dämmung innen</a:t>
            </a:r>
            <a:endParaRPr lang="de-DE" dirty="0"/>
          </a:p>
        </p:txBody>
      </p:sp>
      <p:cxnSp>
        <p:nvCxnSpPr>
          <p:cNvPr id="23" name="Gerade Verbindung mit Pfeil 22"/>
          <p:cNvCxnSpPr/>
          <p:nvPr/>
        </p:nvCxnSpPr>
        <p:spPr>
          <a:xfrm flipH="1">
            <a:off x="9225649" y="2254384"/>
            <a:ext cx="6070" cy="120025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a:off x="4579442" y="1545936"/>
            <a:ext cx="1712072" cy="646331"/>
          </a:xfrm>
          <a:prstGeom prst="rect">
            <a:avLst/>
          </a:prstGeom>
          <a:noFill/>
        </p:spPr>
        <p:txBody>
          <a:bodyPr wrap="none" rtlCol="0">
            <a:spAutoFit/>
          </a:bodyPr>
          <a:lstStyle/>
          <a:p>
            <a:pPr algn="ctr"/>
            <a:r>
              <a:rPr lang="de-DE" dirty="0" smtClean="0"/>
              <a:t>Holzverschalung</a:t>
            </a:r>
          </a:p>
          <a:p>
            <a:pPr algn="ctr"/>
            <a:r>
              <a:rPr lang="de-DE" dirty="0" smtClean="0"/>
              <a:t>außen</a:t>
            </a:r>
          </a:p>
        </p:txBody>
      </p:sp>
      <p:cxnSp>
        <p:nvCxnSpPr>
          <p:cNvPr id="27" name="Gerade Verbindung mit Pfeil 26"/>
          <p:cNvCxnSpPr/>
          <p:nvPr/>
        </p:nvCxnSpPr>
        <p:spPr>
          <a:xfrm flipH="1">
            <a:off x="5435478" y="2192269"/>
            <a:ext cx="6070" cy="1182302"/>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Rechteck 28"/>
          <p:cNvSpPr/>
          <p:nvPr/>
        </p:nvSpPr>
        <p:spPr>
          <a:xfrm>
            <a:off x="2457032" y="3039778"/>
            <a:ext cx="193605" cy="1638026"/>
          </a:xfrm>
          <a:prstGeom prst="rect">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1747715" y="680491"/>
            <a:ext cx="1612236" cy="707886"/>
          </a:xfrm>
          <a:prstGeom prst="rect">
            <a:avLst/>
          </a:prstGeom>
          <a:noFill/>
        </p:spPr>
        <p:txBody>
          <a:bodyPr wrap="none" rtlCol="0">
            <a:spAutoFit/>
          </a:bodyPr>
          <a:lstStyle/>
          <a:p>
            <a:pPr algn="ctr"/>
            <a:r>
              <a:rPr lang="de-DE" sz="2000" b="1" dirty="0" smtClean="0"/>
              <a:t>Seitenansicht</a:t>
            </a:r>
          </a:p>
          <a:p>
            <a:pPr algn="ctr"/>
            <a:r>
              <a:rPr lang="de-DE" sz="2000" b="1" dirty="0" smtClean="0"/>
              <a:t>„Holzring“</a:t>
            </a:r>
          </a:p>
        </p:txBody>
      </p:sp>
      <p:sp>
        <p:nvSpPr>
          <p:cNvPr id="31" name="Textfeld 30"/>
          <p:cNvSpPr txBox="1"/>
          <p:nvPr/>
        </p:nvSpPr>
        <p:spPr>
          <a:xfrm>
            <a:off x="7353313" y="668777"/>
            <a:ext cx="1509580" cy="707886"/>
          </a:xfrm>
          <a:prstGeom prst="rect">
            <a:avLst/>
          </a:prstGeom>
          <a:noFill/>
        </p:spPr>
        <p:txBody>
          <a:bodyPr wrap="none" rtlCol="0">
            <a:spAutoFit/>
          </a:bodyPr>
          <a:lstStyle/>
          <a:p>
            <a:pPr algn="ctr"/>
            <a:r>
              <a:rPr lang="de-DE" sz="2000" b="1" dirty="0" smtClean="0"/>
              <a:t>Frontansicht</a:t>
            </a:r>
          </a:p>
          <a:p>
            <a:pPr algn="ctr"/>
            <a:r>
              <a:rPr lang="de-DE" sz="2000" b="1" dirty="0" smtClean="0"/>
              <a:t>von innen</a:t>
            </a:r>
          </a:p>
        </p:txBody>
      </p:sp>
      <p:sp>
        <p:nvSpPr>
          <p:cNvPr id="32" name="Textfeld 31"/>
          <p:cNvSpPr txBox="1"/>
          <p:nvPr/>
        </p:nvSpPr>
        <p:spPr>
          <a:xfrm>
            <a:off x="1977033" y="2108142"/>
            <a:ext cx="1159292" cy="646331"/>
          </a:xfrm>
          <a:prstGeom prst="rect">
            <a:avLst/>
          </a:prstGeom>
          <a:noFill/>
        </p:spPr>
        <p:txBody>
          <a:bodyPr wrap="none" rtlCol="0">
            <a:spAutoFit/>
          </a:bodyPr>
          <a:lstStyle/>
          <a:p>
            <a:pPr algn="ctr"/>
            <a:r>
              <a:rPr lang="de-DE" dirty="0" smtClean="0"/>
              <a:t>Dämmung</a:t>
            </a:r>
          </a:p>
          <a:p>
            <a:pPr algn="ctr"/>
            <a:r>
              <a:rPr lang="de-DE" dirty="0" smtClean="0"/>
              <a:t>innen</a:t>
            </a:r>
          </a:p>
        </p:txBody>
      </p:sp>
      <p:cxnSp>
        <p:nvCxnSpPr>
          <p:cNvPr id="33" name="Gerade Verbindung mit Pfeil 32"/>
          <p:cNvCxnSpPr/>
          <p:nvPr/>
        </p:nvCxnSpPr>
        <p:spPr>
          <a:xfrm flipH="1">
            <a:off x="2546449" y="2713674"/>
            <a:ext cx="6070" cy="735984"/>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6" name="Rechteck 35"/>
          <p:cNvSpPr/>
          <p:nvPr/>
        </p:nvSpPr>
        <p:spPr>
          <a:xfrm>
            <a:off x="9764486" y="2917367"/>
            <a:ext cx="1678372" cy="2059998"/>
          </a:xfrm>
          <a:prstGeom prst="rect">
            <a:avLst/>
          </a:prstGeom>
          <a:pattFill prst="ltHorz">
            <a:fgClr>
              <a:schemeClr val="tx1"/>
            </a:fgClr>
            <a:bgClr>
              <a:schemeClr val="bg1"/>
            </a:bgClr>
          </a:pattFill>
          <a:ln w="31750" cmpd="tri">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p:cNvSpPr txBox="1"/>
          <p:nvPr/>
        </p:nvSpPr>
        <p:spPr>
          <a:xfrm>
            <a:off x="3223188" y="3968024"/>
            <a:ext cx="630365" cy="369332"/>
          </a:xfrm>
          <a:prstGeom prst="rect">
            <a:avLst/>
          </a:prstGeom>
          <a:noFill/>
        </p:spPr>
        <p:txBody>
          <a:bodyPr wrap="none" rtlCol="0">
            <a:spAutoFit/>
          </a:bodyPr>
          <a:lstStyle/>
          <a:p>
            <a:r>
              <a:rPr lang="de-DE" dirty="0" smtClean="0"/>
              <a:t>Folie</a:t>
            </a:r>
            <a:endParaRPr lang="de-DE" dirty="0"/>
          </a:p>
        </p:txBody>
      </p:sp>
      <p:sp>
        <p:nvSpPr>
          <p:cNvPr id="38" name="Textfeld 37"/>
          <p:cNvSpPr txBox="1"/>
          <p:nvPr/>
        </p:nvSpPr>
        <p:spPr>
          <a:xfrm>
            <a:off x="9548265" y="2316664"/>
            <a:ext cx="2095702" cy="369332"/>
          </a:xfrm>
          <a:prstGeom prst="rect">
            <a:avLst/>
          </a:prstGeom>
          <a:noFill/>
        </p:spPr>
        <p:txBody>
          <a:bodyPr wrap="none" rtlCol="0">
            <a:spAutoFit/>
          </a:bodyPr>
          <a:lstStyle/>
          <a:p>
            <a:r>
              <a:rPr lang="de-DE" dirty="0" smtClean="0"/>
              <a:t>Folie über Blechfolie</a:t>
            </a:r>
            <a:endParaRPr lang="de-DE" dirty="0"/>
          </a:p>
        </p:txBody>
      </p:sp>
      <p:cxnSp>
        <p:nvCxnSpPr>
          <p:cNvPr id="39" name="Gerade Verbindung mit Pfeil 38"/>
          <p:cNvCxnSpPr/>
          <p:nvPr/>
        </p:nvCxnSpPr>
        <p:spPr>
          <a:xfrm flipH="1">
            <a:off x="10603671" y="2671786"/>
            <a:ext cx="6070" cy="735984"/>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a:stCxn id="37" idx="1"/>
          </p:cNvCxnSpPr>
          <p:nvPr/>
        </p:nvCxnSpPr>
        <p:spPr>
          <a:xfrm flipH="1" flipV="1">
            <a:off x="2810395" y="4025053"/>
            <a:ext cx="412793" cy="127637"/>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a:xfrm>
            <a:off x="2743793" y="2917367"/>
            <a:ext cx="0" cy="183951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Rechteck 44"/>
          <p:cNvSpPr/>
          <p:nvPr/>
        </p:nvSpPr>
        <p:spPr>
          <a:xfrm>
            <a:off x="3207285" y="2676572"/>
            <a:ext cx="1157881" cy="646331"/>
          </a:xfrm>
          <a:prstGeom prst="rect">
            <a:avLst/>
          </a:prstGeom>
        </p:spPr>
        <p:txBody>
          <a:bodyPr wrap="none">
            <a:spAutoFit/>
          </a:bodyPr>
          <a:lstStyle/>
          <a:p>
            <a:pPr algn="ctr"/>
            <a:r>
              <a:rPr lang="de-DE" dirty="0" smtClean="0"/>
              <a:t>Alu oder</a:t>
            </a:r>
          </a:p>
          <a:p>
            <a:pPr algn="ctr"/>
            <a:r>
              <a:rPr lang="de-DE" dirty="0" smtClean="0"/>
              <a:t>Blechfolie </a:t>
            </a:r>
            <a:endParaRPr lang="de-DE" dirty="0"/>
          </a:p>
        </p:txBody>
      </p:sp>
      <p:cxnSp>
        <p:nvCxnSpPr>
          <p:cNvPr id="47" name="Gerade Verbindung mit Pfeil 46"/>
          <p:cNvCxnSpPr/>
          <p:nvPr/>
        </p:nvCxnSpPr>
        <p:spPr>
          <a:xfrm flipH="1">
            <a:off x="2766614" y="2939139"/>
            <a:ext cx="613786" cy="28229"/>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p:nvCxnSpPr>
        <p:spPr>
          <a:xfrm>
            <a:off x="1855770" y="3636273"/>
            <a:ext cx="375938" cy="345805"/>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770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hteck 178"/>
          <p:cNvSpPr/>
          <p:nvPr/>
        </p:nvSpPr>
        <p:spPr>
          <a:xfrm rot="4292111">
            <a:off x="7711859" y="2560209"/>
            <a:ext cx="907354" cy="291974"/>
          </a:xfrm>
          <a:prstGeom prst="rect">
            <a:avLst/>
          </a:prstGeom>
          <a:pattFill prst="dkHorz">
            <a:fgClr>
              <a:schemeClr val="accent2">
                <a:lumMod val="60000"/>
                <a:lumOff val="40000"/>
              </a:schemeClr>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8" name="Rechteck 177"/>
          <p:cNvSpPr/>
          <p:nvPr/>
        </p:nvSpPr>
        <p:spPr>
          <a:xfrm rot="2820000">
            <a:off x="7223862" y="1824025"/>
            <a:ext cx="984659" cy="291974"/>
          </a:xfrm>
          <a:prstGeom prst="rect">
            <a:avLst/>
          </a:prstGeom>
          <a:pattFill prst="dkHorz">
            <a:fgClr>
              <a:schemeClr val="accent2">
                <a:lumMod val="60000"/>
                <a:lumOff val="40000"/>
              </a:schemeClr>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241161" y="172108"/>
            <a:ext cx="1272208" cy="400110"/>
          </a:xfrm>
          <a:prstGeom prst="rect">
            <a:avLst/>
          </a:prstGeom>
          <a:noFill/>
        </p:spPr>
        <p:txBody>
          <a:bodyPr wrap="none" rtlCol="0">
            <a:spAutoFit/>
          </a:bodyPr>
          <a:lstStyle/>
          <a:p>
            <a:r>
              <a:rPr lang="de-DE" sz="2000" b="1" dirty="0" smtClean="0"/>
              <a:t>Draufsicht</a:t>
            </a:r>
          </a:p>
        </p:txBody>
      </p:sp>
      <p:sp>
        <p:nvSpPr>
          <p:cNvPr id="59" name="Textfeld 58"/>
          <p:cNvSpPr txBox="1"/>
          <p:nvPr/>
        </p:nvSpPr>
        <p:spPr>
          <a:xfrm>
            <a:off x="4070928" y="5962793"/>
            <a:ext cx="309700" cy="369332"/>
          </a:xfrm>
          <a:prstGeom prst="rect">
            <a:avLst/>
          </a:prstGeom>
          <a:noFill/>
        </p:spPr>
        <p:txBody>
          <a:bodyPr wrap="none" rtlCol="0">
            <a:spAutoFit/>
          </a:bodyPr>
          <a:lstStyle/>
          <a:p>
            <a:r>
              <a:rPr lang="de-DE" dirty="0" smtClean="0"/>
              <a:t>B</a:t>
            </a:r>
            <a:endParaRPr lang="de-DE" dirty="0"/>
          </a:p>
        </p:txBody>
      </p:sp>
      <p:sp>
        <p:nvSpPr>
          <p:cNvPr id="60" name="Textfeld 59"/>
          <p:cNvSpPr txBox="1"/>
          <p:nvPr/>
        </p:nvSpPr>
        <p:spPr>
          <a:xfrm>
            <a:off x="3140402" y="4885140"/>
            <a:ext cx="308098" cy="369332"/>
          </a:xfrm>
          <a:prstGeom prst="rect">
            <a:avLst/>
          </a:prstGeom>
          <a:noFill/>
        </p:spPr>
        <p:txBody>
          <a:bodyPr wrap="none" rtlCol="0">
            <a:spAutoFit/>
          </a:bodyPr>
          <a:lstStyle/>
          <a:p>
            <a:r>
              <a:rPr lang="de-DE" dirty="0" smtClean="0"/>
              <a:t>C</a:t>
            </a:r>
            <a:endParaRPr lang="de-DE" dirty="0"/>
          </a:p>
        </p:txBody>
      </p:sp>
      <p:sp>
        <p:nvSpPr>
          <p:cNvPr id="61" name="Textfeld 60"/>
          <p:cNvSpPr txBox="1"/>
          <p:nvPr/>
        </p:nvSpPr>
        <p:spPr>
          <a:xfrm>
            <a:off x="2730364" y="3622726"/>
            <a:ext cx="308098" cy="369332"/>
          </a:xfrm>
          <a:prstGeom prst="rect">
            <a:avLst/>
          </a:prstGeom>
          <a:noFill/>
        </p:spPr>
        <p:txBody>
          <a:bodyPr wrap="none" rtlCol="0">
            <a:spAutoFit/>
          </a:bodyPr>
          <a:lstStyle/>
          <a:p>
            <a:r>
              <a:rPr lang="de-DE" dirty="0" smtClean="0"/>
              <a:t>C</a:t>
            </a:r>
            <a:endParaRPr lang="de-DE" dirty="0"/>
          </a:p>
        </p:txBody>
      </p:sp>
      <p:sp>
        <p:nvSpPr>
          <p:cNvPr id="62" name="Textfeld 61"/>
          <p:cNvSpPr txBox="1"/>
          <p:nvPr/>
        </p:nvSpPr>
        <p:spPr>
          <a:xfrm>
            <a:off x="2830702" y="2237607"/>
            <a:ext cx="309700" cy="369332"/>
          </a:xfrm>
          <a:prstGeom prst="rect">
            <a:avLst/>
          </a:prstGeom>
          <a:noFill/>
        </p:spPr>
        <p:txBody>
          <a:bodyPr wrap="none" rtlCol="0">
            <a:spAutoFit/>
          </a:bodyPr>
          <a:lstStyle/>
          <a:p>
            <a:r>
              <a:rPr lang="de-DE" dirty="0" smtClean="0"/>
              <a:t>B</a:t>
            </a:r>
            <a:endParaRPr lang="de-DE" dirty="0"/>
          </a:p>
        </p:txBody>
      </p:sp>
      <p:sp>
        <p:nvSpPr>
          <p:cNvPr id="63" name="Textfeld 62"/>
          <p:cNvSpPr txBox="1"/>
          <p:nvPr/>
        </p:nvSpPr>
        <p:spPr>
          <a:xfrm>
            <a:off x="7351826" y="347829"/>
            <a:ext cx="308098" cy="369332"/>
          </a:xfrm>
          <a:prstGeom prst="rect">
            <a:avLst/>
          </a:prstGeom>
          <a:noFill/>
        </p:spPr>
        <p:txBody>
          <a:bodyPr wrap="none" rtlCol="0">
            <a:spAutoFit/>
          </a:bodyPr>
          <a:lstStyle/>
          <a:p>
            <a:r>
              <a:rPr lang="de-DE" dirty="0" smtClean="0"/>
              <a:t>C</a:t>
            </a:r>
            <a:endParaRPr lang="de-DE" dirty="0"/>
          </a:p>
        </p:txBody>
      </p:sp>
      <p:sp>
        <p:nvSpPr>
          <p:cNvPr id="64" name="Textfeld 63"/>
          <p:cNvSpPr txBox="1"/>
          <p:nvPr/>
        </p:nvSpPr>
        <p:spPr>
          <a:xfrm>
            <a:off x="8844168" y="4819072"/>
            <a:ext cx="308098" cy="369332"/>
          </a:xfrm>
          <a:prstGeom prst="rect">
            <a:avLst/>
          </a:prstGeom>
          <a:noFill/>
        </p:spPr>
        <p:txBody>
          <a:bodyPr wrap="none" rtlCol="0">
            <a:spAutoFit/>
          </a:bodyPr>
          <a:lstStyle/>
          <a:p>
            <a:r>
              <a:rPr lang="de-DE" dirty="0" smtClean="0"/>
              <a:t>C</a:t>
            </a:r>
            <a:endParaRPr lang="de-DE" dirty="0"/>
          </a:p>
        </p:txBody>
      </p:sp>
      <p:sp>
        <p:nvSpPr>
          <p:cNvPr id="65" name="Textfeld 64"/>
          <p:cNvSpPr txBox="1"/>
          <p:nvPr/>
        </p:nvSpPr>
        <p:spPr>
          <a:xfrm>
            <a:off x="5880014" y="440632"/>
            <a:ext cx="309700" cy="369332"/>
          </a:xfrm>
          <a:prstGeom prst="rect">
            <a:avLst/>
          </a:prstGeom>
          <a:noFill/>
        </p:spPr>
        <p:txBody>
          <a:bodyPr wrap="none" rtlCol="0">
            <a:spAutoFit/>
          </a:bodyPr>
          <a:lstStyle/>
          <a:p>
            <a:r>
              <a:rPr lang="de-DE" dirty="0" smtClean="0"/>
              <a:t>B</a:t>
            </a:r>
            <a:endParaRPr lang="de-DE" dirty="0"/>
          </a:p>
        </p:txBody>
      </p:sp>
      <p:sp>
        <p:nvSpPr>
          <p:cNvPr id="66" name="Textfeld 65"/>
          <p:cNvSpPr txBox="1"/>
          <p:nvPr/>
        </p:nvSpPr>
        <p:spPr>
          <a:xfrm>
            <a:off x="4698876" y="663024"/>
            <a:ext cx="308098" cy="369332"/>
          </a:xfrm>
          <a:prstGeom prst="rect">
            <a:avLst/>
          </a:prstGeom>
          <a:noFill/>
        </p:spPr>
        <p:txBody>
          <a:bodyPr wrap="none" rtlCol="0">
            <a:spAutoFit/>
          </a:bodyPr>
          <a:lstStyle/>
          <a:p>
            <a:r>
              <a:rPr lang="de-DE" dirty="0" smtClean="0"/>
              <a:t>C</a:t>
            </a:r>
            <a:endParaRPr lang="de-DE" dirty="0"/>
          </a:p>
        </p:txBody>
      </p:sp>
      <p:sp>
        <p:nvSpPr>
          <p:cNvPr id="67" name="Textfeld 66"/>
          <p:cNvSpPr txBox="1"/>
          <p:nvPr/>
        </p:nvSpPr>
        <p:spPr>
          <a:xfrm>
            <a:off x="3577623" y="993475"/>
            <a:ext cx="308098" cy="369332"/>
          </a:xfrm>
          <a:prstGeom prst="rect">
            <a:avLst/>
          </a:prstGeom>
          <a:noFill/>
        </p:spPr>
        <p:txBody>
          <a:bodyPr wrap="none" rtlCol="0">
            <a:spAutoFit/>
          </a:bodyPr>
          <a:lstStyle/>
          <a:p>
            <a:r>
              <a:rPr lang="de-DE" dirty="0" smtClean="0"/>
              <a:t>C</a:t>
            </a:r>
            <a:endParaRPr lang="de-DE" dirty="0"/>
          </a:p>
        </p:txBody>
      </p:sp>
      <p:sp>
        <p:nvSpPr>
          <p:cNvPr id="68" name="Textfeld 67"/>
          <p:cNvSpPr txBox="1"/>
          <p:nvPr/>
        </p:nvSpPr>
        <p:spPr>
          <a:xfrm>
            <a:off x="9041732" y="2219640"/>
            <a:ext cx="309700" cy="369332"/>
          </a:xfrm>
          <a:prstGeom prst="rect">
            <a:avLst/>
          </a:prstGeom>
          <a:noFill/>
        </p:spPr>
        <p:txBody>
          <a:bodyPr wrap="none" rtlCol="0">
            <a:spAutoFit/>
          </a:bodyPr>
          <a:lstStyle/>
          <a:p>
            <a:r>
              <a:rPr lang="de-DE" dirty="0" smtClean="0"/>
              <a:t>B</a:t>
            </a:r>
            <a:endParaRPr lang="de-DE" dirty="0"/>
          </a:p>
        </p:txBody>
      </p:sp>
      <p:sp>
        <p:nvSpPr>
          <p:cNvPr id="69" name="Textfeld 68"/>
          <p:cNvSpPr txBox="1"/>
          <p:nvPr/>
        </p:nvSpPr>
        <p:spPr>
          <a:xfrm>
            <a:off x="6710634" y="6104643"/>
            <a:ext cx="308098" cy="369332"/>
          </a:xfrm>
          <a:prstGeom prst="rect">
            <a:avLst/>
          </a:prstGeom>
          <a:noFill/>
        </p:spPr>
        <p:txBody>
          <a:bodyPr wrap="none" rtlCol="0">
            <a:spAutoFit/>
          </a:bodyPr>
          <a:lstStyle/>
          <a:p>
            <a:r>
              <a:rPr lang="de-DE" dirty="0" smtClean="0"/>
              <a:t>C</a:t>
            </a:r>
            <a:endParaRPr lang="de-DE" dirty="0"/>
          </a:p>
        </p:txBody>
      </p:sp>
      <p:sp>
        <p:nvSpPr>
          <p:cNvPr id="70" name="Textfeld 69"/>
          <p:cNvSpPr txBox="1"/>
          <p:nvPr/>
        </p:nvSpPr>
        <p:spPr>
          <a:xfrm>
            <a:off x="8357750" y="1061541"/>
            <a:ext cx="308098" cy="369332"/>
          </a:xfrm>
          <a:prstGeom prst="rect">
            <a:avLst/>
          </a:prstGeom>
          <a:noFill/>
        </p:spPr>
        <p:txBody>
          <a:bodyPr wrap="none" rtlCol="0">
            <a:spAutoFit/>
          </a:bodyPr>
          <a:lstStyle/>
          <a:p>
            <a:r>
              <a:rPr lang="de-DE" dirty="0" smtClean="0"/>
              <a:t>C</a:t>
            </a:r>
            <a:endParaRPr lang="de-DE" dirty="0"/>
          </a:p>
        </p:txBody>
      </p:sp>
      <p:sp>
        <p:nvSpPr>
          <p:cNvPr id="71" name="Textfeld 70"/>
          <p:cNvSpPr txBox="1"/>
          <p:nvPr/>
        </p:nvSpPr>
        <p:spPr>
          <a:xfrm>
            <a:off x="7960017" y="5929803"/>
            <a:ext cx="309700" cy="369332"/>
          </a:xfrm>
          <a:prstGeom prst="rect">
            <a:avLst/>
          </a:prstGeom>
          <a:noFill/>
        </p:spPr>
        <p:txBody>
          <a:bodyPr wrap="none" rtlCol="0">
            <a:spAutoFit/>
          </a:bodyPr>
          <a:lstStyle/>
          <a:p>
            <a:r>
              <a:rPr lang="de-DE" dirty="0" smtClean="0"/>
              <a:t>B</a:t>
            </a:r>
            <a:endParaRPr lang="de-DE" dirty="0"/>
          </a:p>
        </p:txBody>
      </p:sp>
      <p:sp>
        <p:nvSpPr>
          <p:cNvPr id="72" name="Textfeld 71"/>
          <p:cNvSpPr txBox="1"/>
          <p:nvPr/>
        </p:nvSpPr>
        <p:spPr>
          <a:xfrm>
            <a:off x="5256688" y="6125728"/>
            <a:ext cx="308098" cy="369332"/>
          </a:xfrm>
          <a:prstGeom prst="rect">
            <a:avLst/>
          </a:prstGeom>
          <a:noFill/>
        </p:spPr>
        <p:txBody>
          <a:bodyPr wrap="none" rtlCol="0">
            <a:spAutoFit/>
          </a:bodyPr>
          <a:lstStyle/>
          <a:p>
            <a:r>
              <a:rPr lang="de-DE" dirty="0" smtClean="0"/>
              <a:t>C</a:t>
            </a:r>
            <a:endParaRPr lang="de-DE" dirty="0"/>
          </a:p>
        </p:txBody>
      </p:sp>
      <p:sp>
        <p:nvSpPr>
          <p:cNvPr id="73" name="Textfeld 72"/>
          <p:cNvSpPr txBox="1"/>
          <p:nvPr/>
        </p:nvSpPr>
        <p:spPr>
          <a:xfrm>
            <a:off x="9207899" y="3451223"/>
            <a:ext cx="308098" cy="369332"/>
          </a:xfrm>
          <a:prstGeom prst="rect">
            <a:avLst/>
          </a:prstGeom>
          <a:noFill/>
        </p:spPr>
        <p:txBody>
          <a:bodyPr wrap="none" rtlCol="0">
            <a:spAutoFit/>
          </a:bodyPr>
          <a:lstStyle/>
          <a:p>
            <a:r>
              <a:rPr lang="de-DE" dirty="0" smtClean="0"/>
              <a:t>C</a:t>
            </a:r>
            <a:endParaRPr lang="de-DE" dirty="0"/>
          </a:p>
        </p:txBody>
      </p:sp>
      <p:cxnSp>
        <p:nvCxnSpPr>
          <p:cNvPr id="91" name="Gerader Verbinder 90"/>
          <p:cNvCxnSpPr/>
          <p:nvPr/>
        </p:nvCxnSpPr>
        <p:spPr>
          <a:xfrm flipH="1" flipV="1">
            <a:off x="4223277" y="939128"/>
            <a:ext cx="594107" cy="82371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96" name="Gruppieren 95"/>
          <p:cNvGrpSpPr/>
          <p:nvPr/>
        </p:nvGrpSpPr>
        <p:grpSpPr>
          <a:xfrm>
            <a:off x="3818795" y="1377139"/>
            <a:ext cx="4341370" cy="4181414"/>
            <a:chOff x="3727899" y="1285130"/>
            <a:chExt cx="4555678" cy="4387826"/>
          </a:xfrm>
        </p:grpSpPr>
        <p:cxnSp>
          <p:nvCxnSpPr>
            <p:cNvPr id="78" name="Gerader Verbinder 77"/>
            <p:cNvCxnSpPr/>
            <p:nvPr/>
          </p:nvCxnSpPr>
          <p:spPr>
            <a:xfrm>
              <a:off x="6482574" y="1285130"/>
              <a:ext cx="866007" cy="3535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Gerader Verbinder 78"/>
            <p:cNvCxnSpPr/>
            <p:nvPr/>
          </p:nvCxnSpPr>
          <p:spPr>
            <a:xfrm>
              <a:off x="7348580" y="1638630"/>
              <a:ext cx="660999" cy="70289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a:off x="5629933" y="1285130"/>
              <a:ext cx="852641"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flipH="1">
              <a:off x="8203921" y="3168867"/>
              <a:ext cx="79656" cy="93513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Gerader Verbinder 81"/>
            <p:cNvCxnSpPr/>
            <p:nvPr/>
          </p:nvCxnSpPr>
          <p:spPr>
            <a:xfrm flipH="1">
              <a:off x="7743685" y="4103999"/>
              <a:ext cx="460236" cy="82734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Gerader Verbinder 82"/>
            <p:cNvCxnSpPr/>
            <p:nvPr/>
          </p:nvCxnSpPr>
          <p:spPr>
            <a:xfrm>
              <a:off x="8009579" y="2341521"/>
              <a:ext cx="273998" cy="82734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Gerader Verbinder 83"/>
            <p:cNvCxnSpPr/>
            <p:nvPr/>
          </p:nvCxnSpPr>
          <p:spPr>
            <a:xfrm flipH="1">
              <a:off x="6139644" y="5454040"/>
              <a:ext cx="907004" cy="2189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Gerader Verbinder 84"/>
            <p:cNvCxnSpPr/>
            <p:nvPr/>
          </p:nvCxnSpPr>
          <p:spPr>
            <a:xfrm flipH="1" flipV="1">
              <a:off x="5214310" y="5497521"/>
              <a:ext cx="925334" cy="17543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Gerader Verbinder 85"/>
            <p:cNvCxnSpPr/>
            <p:nvPr/>
          </p:nvCxnSpPr>
          <p:spPr>
            <a:xfrm flipH="1">
              <a:off x="7046648" y="4931427"/>
              <a:ext cx="693800" cy="52261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Gerader Verbinder 86"/>
            <p:cNvCxnSpPr/>
            <p:nvPr/>
          </p:nvCxnSpPr>
          <p:spPr>
            <a:xfrm rot="8623816" flipH="1">
              <a:off x="4218639" y="4121245"/>
              <a:ext cx="79656" cy="93513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rot="8623816" flipH="1">
              <a:off x="3727899" y="3303952"/>
              <a:ext cx="460236" cy="82734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flipH="1" flipV="1">
              <a:off x="4501244" y="4989492"/>
              <a:ext cx="713066" cy="50803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rot="12956105" flipH="1">
              <a:off x="4432520" y="1576526"/>
              <a:ext cx="79656" cy="93513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flipV="1">
              <a:off x="3902063" y="2399153"/>
              <a:ext cx="265342" cy="84658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00" name="Gerader Verbinder 99"/>
          <p:cNvCxnSpPr/>
          <p:nvPr/>
        </p:nvCxnSpPr>
        <p:spPr>
          <a:xfrm>
            <a:off x="264032" y="605766"/>
            <a:ext cx="1249337"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3" name="Sechseck 122"/>
          <p:cNvSpPr/>
          <p:nvPr/>
        </p:nvSpPr>
        <p:spPr>
          <a:xfrm rot="5400000">
            <a:off x="4767590" y="2360114"/>
            <a:ext cx="2565028" cy="2211231"/>
          </a:xfrm>
          <a:prstGeom prst="hexagon">
            <a:avLst/>
          </a:prstGeom>
          <a:noFill/>
          <a:ln w="444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5" name="Textfeld 124"/>
          <p:cNvSpPr txBox="1"/>
          <p:nvPr/>
        </p:nvSpPr>
        <p:spPr>
          <a:xfrm>
            <a:off x="5687042" y="43375"/>
            <a:ext cx="653833" cy="276999"/>
          </a:xfrm>
          <a:prstGeom prst="rect">
            <a:avLst/>
          </a:prstGeom>
          <a:noFill/>
        </p:spPr>
        <p:txBody>
          <a:bodyPr wrap="none" rtlCol="0">
            <a:spAutoFit/>
          </a:bodyPr>
          <a:lstStyle/>
          <a:p>
            <a:r>
              <a:rPr lang="de-DE" sz="1200" dirty="0" smtClean="0"/>
              <a:t>Norden</a:t>
            </a:r>
            <a:endParaRPr lang="de-DE" sz="1200" dirty="0"/>
          </a:p>
        </p:txBody>
      </p:sp>
      <p:sp>
        <p:nvSpPr>
          <p:cNvPr id="128" name="Textfeld 127"/>
          <p:cNvSpPr txBox="1"/>
          <p:nvPr/>
        </p:nvSpPr>
        <p:spPr>
          <a:xfrm>
            <a:off x="5873220" y="6577721"/>
            <a:ext cx="572593" cy="276999"/>
          </a:xfrm>
          <a:prstGeom prst="rect">
            <a:avLst/>
          </a:prstGeom>
          <a:noFill/>
        </p:spPr>
        <p:txBody>
          <a:bodyPr wrap="none" rtlCol="0">
            <a:spAutoFit/>
          </a:bodyPr>
          <a:lstStyle/>
          <a:p>
            <a:r>
              <a:rPr lang="de-DE" sz="1200" dirty="0" smtClean="0"/>
              <a:t>Süden</a:t>
            </a:r>
            <a:endParaRPr lang="de-DE" sz="1200" dirty="0"/>
          </a:p>
        </p:txBody>
      </p:sp>
      <p:cxnSp>
        <p:nvCxnSpPr>
          <p:cNvPr id="131" name="Gerader Verbinder 130"/>
          <p:cNvCxnSpPr/>
          <p:nvPr/>
        </p:nvCxnSpPr>
        <p:spPr>
          <a:xfrm flipH="1" flipV="1">
            <a:off x="5425747" y="370906"/>
            <a:ext cx="220021" cy="100223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34" name="Textfeld 133"/>
          <p:cNvSpPr txBox="1"/>
          <p:nvPr/>
        </p:nvSpPr>
        <p:spPr>
          <a:xfrm>
            <a:off x="4437156" y="190787"/>
            <a:ext cx="484556" cy="369332"/>
          </a:xfrm>
          <a:prstGeom prst="rect">
            <a:avLst/>
          </a:prstGeom>
          <a:noFill/>
        </p:spPr>
        <p:txBody>
          <a:bodyPr wrap="none" rtlCol="0">
            <a:spAutoFit/>
          </a:bodyPr>
          <a:lstStyle/>
          <a:p>
            <a:r>
              <a:rPr lang="de-DE" dirty="0" smtClean="0"/>
              <a:t>Tür</a:t>
            </a:r>
            <a:endParaRPr lang="de-DE" dirty="0"/>
          </a:p>
        </p:txBody>
      </p:sp>
      <p:sp>
        <p:nvSpPr>
          <p:cNvPr id="135" name="Textfeld 134"/>
          <p:cNvSpPr txBox="1"/>
          <p:nvPr/>
        </p:nvSpPr>
        <p:spPr>
          <a:xfrm>
            <a:off x="4155921" y="3105959"/>
            <a:ext cx="671979" cy="369332"/>
          </a:xfrm>
          <a:prstGeom prst="rect">
            <a:avLst/>
          </a:prstGeom>
          <a:noFill/>
        </p:spPr>
        <p:txBody>
          <a:bodyPr wrap="none" rtlCol="0">
            <a:spAutoFit/>
          </a:bodyPr>
          <a:lstStyle/>
          <a:p>
            <a:r>
              <a:rPr lang="de-DE" dirty="0" smtClean="0"/>
              <a:t>Gang</a:t>
            </a:r>
            <a:endParaRPr lang="de-DE" dirty="0"/>
          </a:p>
        </p:txBody>
      </p:sp>
      <p:sp>
        <p:nvSpPr>
          <p:cNvPr id="136" name="Textfeld 135"/>
          <p:cNvSpPr txBox="1"/>
          <p:nvPr/>
        </p:nvSpPr>
        <p:spPr>
          <a:xfrm>
            <a:off x="3388248" y="2029309"/>
            <a:ext cx="616259" cy="369332"/>
          </a:xfrm>
          <a:prstGeom prst="rect">
            <a:avLst/>
          </a:prstGeom>
          <a:noFill/>
        </p:spPr>
        <p:txBody>
          <a:bodyPr wrap="none" rtlCol="0">
            <a:spAutoFit/>
          </a:bodyPr>
          <a:lstStyle/>
          <a:p>
            <a:r>
              <a:rPr lang="de-DE" dirty="0" smtClean="0"/>
              <a:t>Beet</a:t>
            </a:r>
            <a:endParaRPr lang="de-DE" dirty="0"/>
          </a:p>
        </p:txBody>
      </p:sp>
      <p:sp>
        <p:nvSpPr>
          <p:cNvPr id="137" name="Textfeld 136"/>
          <p:cNvSpPr txBox="1"/>
          <p:nvPr/>
        </p:nvSpPr>
        <p:spPr>
          <a:xfrm>
            <a:off x="5779865" y="2752935"/>
            <a:ext cx="616259" cy="369332"/>
          </a:xfrm>
          <a:prstGeom prst="rect">
            <a:avLst/>
          </a:prstGeom>
          <a:noFill/>
        </p:spPr>
        <p:txBody>
          <a:bodyPr wrap="none" rtlCol="0">
            <a:spAutoFit/>
          </a:bodyPr>
          <a:lstStyle/>
          <a:p>
            <a:r>
              <a:rPr lang="de-DE" dirty="0" smtClean="0"/>
              <a:t>Beet</a:t>
            </a:r>
            <a:endParaRPr lang="de-DE" dirty="0"/>
          </a:p>
        </p:txBody>
      </p:sp>
      <p:sp>
        <p:nvSpPr>
          <p:cNvPr id="142" name="Textfeld 141"/>
          <p:cNvSpPr txBox="1"/>
          <p:nvPr/>
        </p:nvSpPr>
        <p:spPr>
          <a:xfrm>
            <a:off x="10303398" y="321735"/>
            <a:ext cx="1361270" cy="1323439"/>
          </a:xfrm>
          <a:prstGeom prst="rect">
            <a:avLst/>
          </a:prstGeom>
          <a:noFill/>
        </p:spPr>
        <p:txBody>
          <a:bodyPr wrap="none" rtlCol="0">
            <a:spAutoFit/>
          </a:bodyPr>
          <a:lstStyle>
            <a:defPPr>
              <a:defRPr lang="de-DE"/>
            </a:defPPr>
            <a:lvl1pPr>
              <a:defRPr sz="1600"/>
            </a:lvl1pPr>
          </a:lstStyle>
          <a:p>
            <a:r>
              <a:rPr lang="de-DE" dirty="0"/>
              <a:t>B = 105,13 cm</a:t>
            </a:r>
          </a:p>
          <a:p>
            <a:r>
              <a:rPr lang="de-DE" dirty="0"/>
              <a:t>C = 115,92 cm</a:t>
            </a:r>
          </a:p>
          <a:p>
            <a:r>
              <a:rPr lang="de-DE" dirty="0"/>
              <a:t>B1 = 66,90 cm</a:t>
            </a:r>
          </a:p>
          <a:p>
            <a:r>
              <a:rPr lang="de-DE" dirty="0"/>
              <a:t>C1 = 73,76 cm</a:t>
            </a:r>
          </a:p>
          <a:p>
            <a:r>
              <a:rPr lang="de-DE" dirty="0"/>
              <a:t>X = 120 cm</a:t>
            </a:r>
          </a:p>
        </p:txBody>
      </p:sp>
      <p:sp>
        <p:nvSpPr>
          <p:cNvPr id="143" name="Textfeld 142"/>
          <p:cNvSpPr txBox="1"/>
          <p:nvPr/>
        </p:nvSpPr>
        <p:spPr>
          <a:xfrm>
            <a:off x="5040732" y="3511637"/>
            <a:ext cx="2019784" cy="369332"/>
          </a:xfrm>
          <a:prstGeom prst="rect">
            <a:avLst/>
          </a:prstGeom>
          <a:noFill/>
        </p:spPr>
        <p:txBody>
          <a:bodyPr wrap="none" rtlCol="0">
            <a:spAutoFit/>
          </a:bodyPr>
          <a:lstStyle/>
          <a:p>
            <a:r>
              <a:rPr lang="de-DE" dirty="0" smtClean="0">
                <a:sym typeface="Wingdings" panose="05000000000000000000" pitchFamily="2" charset="2"/>
              </a:rPr>
              <a:t>   </a:t>
            </a:r>
            <a:r>
              <a:rPr lang="de-DE" dirty="0" err="1" smtClean="0">
                <a:sym typeface="Wingdings" panose="05000000000000000000" pitchFamily="2" charset="2"/>
              </a:rPr>
              <a:t>ca</a:t>
            </a:r>
            <a:r>
              <a:rPr lang="de-DE" dirty="0" smtClean="0">
                <a:sym typeface="Wingdings" panose="05000000000000000000" pitchFamily="2" charset="2"/>
              </a:rPr>
              <a:t> 2 m   </a:t>
            </a:r>
            <a:endParaRPr lang="de-DE" dirty="0"/>
          </a:p>
        </p:txBody>
      </p:sp>
      <p:sp>
        <p:nvSpPr>
          <p:cNvPr id="145" name="Textfeld 144"/>
          <p:cNvSpPr txBox="1"/>
          <p:nvPr/>
        </p:nvSpPr>
        <p:spPr>
          <a:xfrm>
            <a:off x="6846249" y="1309734"/>
            <a:ext cx="344966" cy="276999"/>
          </a:xfrm>
          <a:prstGeom prst="rect">
            <a:avLst/>
          </a:prstGeom>
          <a:noFill/>
        </p:spPr>
        <p:txBody>
          <a:bodyPr wrap="none" rtlCol="0">
            <a:spAutoFit/>
          </a:bodyPr>
          <a:lstStyle/>
          <a:p>
            <a:r>
              <a:rPr lang="de-DE" sz="1200" dirty="0" smtClean="0"/>
              <a:t>C1</a:t>
            </a:r>
            <a:endParaRPr lang="de-DE" sz="1200" dirty="0"/>
          </a:p>
        </p:txBody>
      </p:sp>
      <p:sp>
        <p:nvSpPr>
          <p:cNvPr id="146" name="Textfeld 145"/>
          <p:cNvSpPr txBox="1"/>
          <p:nvPr/>
        </p:nvSpPr>
        <p:spPr>
          <a:xfrm>
            <a:off x="5865651" y="1112846"/>
            <a:ext cx="346570" cy="276999"/>
          </a:xfrm>
          <a:prstGeom prst="rect">
            <a:avLst/>
          </a:prstGeom>
          <a:noFill/>
        </p:spPr>
        <p:txBody>
          <a:bodyPr wrap="none" rtlCol="0">
            <a:spAutoFit/>
          </a:bodyPr>
          <a:lstStyle/>
          <a:p>
            <a:r>
              <a:rPr lang="de-DE" sz="1200" dirty="0" smtClean="0"/>
              <a:t>B1</a:t>
            </a:r>
            <a:endParaRPr lang="de-DE" sz="1200" dirty="0"/>
          </a:p>
        </p:txBody>
      </p:sp>
      <p:sp>
        <p:nvSpPr>
          <p:cNvPr id="147" name="Textfeld 146"/>
          <p:cNvSpPr txBox="1"/>
          <p:nvPr/>
        </p:nvSpPr>
        <p:spPr>
          <a:xfrm>
            <a:off x="7353999" y="2031582"/>
            <a:ext cx="344966" cy="276999"/>
          </a:xfrm>
          <a:prstGeom prst="rect">
            <a:avLst/>
          </a:prstGeom>
          <a:noFill/>
        </p:spPr>
        <p:txBody>
          <a:bodyPr wrap="none" rtlCol="0">
            <a:spAutoFit/>
          </a:bodyPr>
          <a:lstStyle/>
          <a:p>
            <a:r>
              <a:rPr lang="de-DE" sz="1200" dirty="0" smtClean="0"/>
              <a:t>C1</a:t>
            </a:r>
            <a:endParaRPr lang="de-DE" sz="1200" dirty="0"/>
          </a:p>
        </p:txBody>
      </p:sp>
      <p:sp>
        <p:nvSpPr>
          <p:cNvPr id="149" name="Textfeld 148"/>
          <p:cNvSpPr txBox="1"/>
          <p:nvPr/>
        </p:nvSpPr>
        <p:spPr>
          <a:xfrm>
            <a:off x="7722207" y="2671421"/>
            <a:ext cx="346570" cy="276999"/>
          </a:xfrm>
          <a:prstGeom prst="rect">
            <a:avLst/>
          </a:prstGeom>
          <a:noFill/>
        </p:spPr>
        <p:txBody>
          <a:bodyPr wrap="none" rtlCol="0">
            <a:spAutoFit/>
          </a:bodyPr>
          <a:lstStyle/>
          <a:p>
            <a:r>
              <a:rPr lang="de-DE" sz="1200" dirty="0" smtClean="0"/>
              <a:t>B1</a:t>
            </a:r>
            <a:endParaRPr lang="de-DE" sz="1200" dirty="0"/>
          </a:p>
        </p:txBody>
      </p:sp>
      <p:sp>
        <p:nvSpPr>
          <p:cNvPr id="150" name="Textfeld 149"/>
          <p:cNvSpPr txBox="1"/>
          <p:nvPr/>
        </p:nvSpPr>
        <p:spPr>
          <a:xfrm>
            <a:off x="4255741" y="1878707"/>
            <a:ext cx="344966" cy="276999"/>
          </a:xfrm>
          <a:prstGeom prst="rect">
            <a:avLst/>
          </a:prstGeom>
          <a:noFill/>
        </p:spPr>
        <p:txBody>
          <a:bodyPr wrap="none" rtlCol="0">
            <a:spAutoFit/>
          </a:bodyPr>
          <a:lstStyle/>
          <a:p>
            <a:r>
              <a:rPr lang="de-DE" sz="1200" dirty="0" smtClean="0"/>
              <a:t>C1</a:t>
            </a:r>
            <a:endParaRPr lang="de-DE" sz="1200" dirty="0"/>
          </a:p>
        </p:txBody>
      </p:sp>
      <p:sp>
        <p:nvSpPr>
          <p:cNvPr id="151" name="Textfeld 150"/>
          <p:cNvSpPr txBox="1"/>
          <p:nvPr/>
        </p:nvSpPr>
        <p:spPr>
          <a:xfrm>
            <a:off x="4037817" y="4507755"/>
            <a:ext cx="344966" cy="276999"/>
          </a:xfrm>
          <a:prstGeom prst="rect">
            <a:avLst/>
          </a:prstGeom>
          <a:noFill/>
        </p:spPr>
        <p:txBody>
          <a:bodyPr wrap="none" rtlCol="0">
            <a:spAutoFit/>
          </a:bodyPr>
          <a:lstStyle/>
          <a:p>
            <a:r>
              <a:rPr lang="de-DE" sz="1200" dirty="0" smtClean="0"/>
              <a:t>C1</a:t>
            </a:r>
            <a:endParaRPr lang="de-DE" sz="1200" dirty="0"/>
          </a:p>
        </p:txBody>
      </p:sp>
      <p:sp>
        <p:nvSpPr>
          <p:cNvPr id="152" name="Textfeld 151"/>
          <p:cNvSpPr txBox="1"/>
          <p:nvPr/>
        </p:nvSpPr>
        <p:spPr>
          <a:xfrm>
            <a:off x="3831222" y="2547166"/>
            <a:ext cx="346570" cy="276999"/>
          </a:xfrm>
          <a:prstGeom prst="rect">
            <a:avLst/>
          </a:prstGeom>
          <a:noFill/>
        </p:spPr>
        <p:txBody>
          <a:bodyPr wrap="none" rtlCol="0">
            <a:spAutoFit/>
          </a:bodyPr>
          <a:lstStyle/>
          <a:p>
            <a:r>
              <a:rPr lang="de-DE" sz="1200" dirty="0" smtClean="0"/>
              <a:t>B1</a:t>
            </a:r>
            <a:endParaRPr lang="de-DE" sz="1200" dirty="0"/>
          </a:p>
        </p:txBody>
      </p:sp>
      <p:sp>
        <p:nvSpPr>
          <p:cNvPr id="153" name="Textfeld 152"/>
          <p:cNvSpPr txBox="1"/>
          <p:nvPr/>
        </p:nvSpPr>
        <p:spPr>
          <a:xfrm>
            <a:off x="5512517" y="5452416"/>
            <a:ext cx="344966" cy="276999"/>
          </a:xfrm>
          <a:prstGeom prst="rect">
            <a:avLst/>
          </a:prstGeom>
          <a:noFill/>
        </p:spPr>
        <p:txBody>
          <a:bodyPr wrap="none" rtlCol="0">
            <a:spAutoFit/>
          </a:bodyPr>
          <a:lstStyle/>
          <a:p>
            <a:r>
              <a:rPr lang="de-DE" sz="1200" dirty="0" smtClean="0"/>
              <a:t>C1</a:t>
            </a:r>
            <a:endParaRPr lang="de-DE" sz="1200" dirty="0"/>
          </a:p>
        </p:txBody>
      </p:sp>
      <p:sp>
        <p:nvSpPr>
          <p:cNvPr id="154" name="Textfeld 153"/>
          <p:cNvSpPr txBox="1"/>
          <p:nvPr/>
        </p:nvSpPr>
        <p:spPr>
          <a:xfrm>
            <a:off x="3725962" y="3543556"/>
            <a:ext cx="344966" cy="276999"/>
          </a:xfrm>
          <a:prstGeom prst="rect">
            <a:avLst/>
          </a:prstGeom>
          <a:noFill/>
        </p:spPr>
        <p:txBody>
          <a:bodyPr wrap="none" rtlCol="0">
            <a:spAutoFit/>
          </a:bodyPr>
          <a:lstStyle/>
          <a:p>
            <a:r>
              <a:rPr lang="de-DE" sz="1200" dirty="0" smtClean="0"/>
              <a:t>C1</a:t>
            </a:r>
            <a:endParaRPr lang="de-DE" sz="1200" dirty="0"/>
          </a:p>
        </p:txBody>
      </p:sp>
      <p:sp>
        <p:nvSpPr>
          <p:cNvPr id="155" name="Textfeld 154"/>
          <p:cNvSpPr txBox="1"/>
          <p:nvPr/>
        </p:nvSpPr>
        <p:spPr>
          <a:xfrm>
            <a:off x="4681737" y="5123109"/>
            <a:ext cx="346570" cy="276999"/>
          </a:xfrm>
          <a:prstGeom prst="rect">
            <a:avLst/>
          </a:prstGeom>
          <a:noFill/>
        </p:spPr>
        <p:txBody>
          <a:bodyPr wrap="none" rtlCol="0">
            <a:spAutoFit/>
          </a:bodyPr>
          <a:lstStyle/>
          <a:p>
            <a:r>
              <a:rPr lang="de-DE" sz="1200" dirty="0" smtClean="0"/>
              <a:t>B1</a:t>
            </a:r>
            <a:endParaRPr lang="de-DE" sz="1200" dirty="0"/>
          </a:p>
        </p:txBody>
      </p:sp>
      <p:sp>
        <p:nvSpPr>
          <p:cNvPr id="156" name="Textfeld 155"/>
          <p:cNvSpPr txBox="1"/>
          <p:nvPr/>
        </p:nvSpPr>
        <p:spPr>
          <a:xfrm>
            <a:off x="6451642" y="5461892"/>
            <a:ext cx="344966" cy="276999"/>
          </a:xfrm>
          <a:prstGeom prst="rect">
            <a:avLst/>
          </a:prstGeom>
          <a:noFill/>
        </p:spPr>
        <p:txBody>
          <a:bodyPr wrap="none" rtlCol="0">
            <a:spAutoFit/>
          </a:bodyPr>
          <a:lstStyle/>
          <a:p>
            <a:r>
              <a:rPr lang="de-DE" sz="1200" dirty="0" smtClean="0"/>
              <a:t>C1</a:t>
            </a:r>
            <a:endParaRPr lang="de-DE" sz="1200" dirty="0"/>
          </a:p>
        </p:txBody>
      </p:sp>
      <p:sp>
        <p:nvSpPr>
          <p:cNvPr id="157" name="Textfeld 156"/>
          <p:cNvSpPr txBox="1"/>
          <p:nvPr/>
        </p:nvSpPr>
        <p:spPr>
          <a:xfrm>
            <a:off x="8078800" y="3479332"/>
            <a:ext cx="344966" cy="276999"/>
          </a:xfrm>
          <a:prstGeom prst="rect">
            <a:avLst/>
          </a:prstGeom>
          <a:noFill/>
        </p:spPr>
        <p:txBody>
          <a:bodyPr wrap="none" rtlCol="0">
            <a:spAutoFit/>
          </a:bodyPr>
          <a:lstStyle/>
          <a:p>
            <a:r>
              <a:rPr lang="de-DE" sz="1200" dirty="0" smtClean="0"/>
              <a:t>C1</a:t>
            </a:r>
            <a:endParaRPr lang="de-DE" sz="1200" dirty="0"/>
          </a:p>
        </p:txBody>
      </p:sp>
      <p:sp>
        <p:nvSpPr>
          <p:cNvPr id="158" name="Textfeld 157"/>
          <p:cNvSpPr txBox="1"/>
          <p:nvPr/>
        </p:nvSpPr>
        <p:spPr>
          <a:xfrm>
            <a:off x="7237534" y="5038059"/>
            <a:ext cx="346570" cy="276999"/>
          </a:xfrm>
          <a:prstGeom prst="rect">
            <a:avLst/>
          </a:prstGeom>
          <a:noFill/>
        </p:spPr>
        <p:txBody>
          <a:bodyPr wrap="none" rtlCol="0">
            <a:spAutoFit/>
          </a:bodyPr>
          <a:lstStyle/>
          <a:p>
            <a:r>
              <a:rPr lang="de-DE" sz="1200" dirty="0" smtClean="0"/>
              <a:t>B1</a:t>
            </a:r>
            <a:endParaRPr lang="de-DE" sz="1200" dirty="0"/>
          </a:p>
        </p:txBody>
      </p:sp>
      <p:sp>
        <p:nvSpPr>
          <p:cNvPr id="159" name="Textfeld 158"/>
          <p:cNvSpPr txBox="1"/>
          <p:nvPr/>
        </p:nvSpPr>
        <p:spPr>
          <a:xfrm>
            <a:off x="7827670" y="4425649"/>
            <a:ext cx="344966" cy="276999"/>
          </a:xfrm>
          <a:prstGeom prst="rect">
            <a:avLst/>
          </a:prstGeom>
          <a:noFill/>
        </p:spPr>
        <p:txBody>
          <a:bodyPr wrap="none" rtlCol="0">
            <a:spAutoFit/>
          </a:bodyPr>
          <a:lstStyle/>
          <a:p>
            <a:r>
              <a:rPr lang="de-DE" sz="1200" dirty="0" smtClean="0"/>
              <a:t>C1</a:t>
            </a:r>
            <a:endParaRPr lang="de-DE" sz="1200" dirty="0"/>
          </a:p>
        </p:txBody>
      </p:sp>
      <p:sp>
        <p:nvSpPr>
          <p:cNvPr id="160" name="Textfeld 159"/>
          <p:cNvSpPr txBox="1"/>
          <p:nvPr/>
        </p:nvSpPr>
        <p:spPr>
          <a:xfrm>
            <a:off x="5273301" y="4400826"/>
            <a:ext cx="304892" cy="369332"/>
          </a:xfrm>
          <a:prstGeom prst="rect">
            <a:avLst/>
          </a:prstGeom>
          <a:noFill/>
        </p:spPr>
        <p:txBody>
          <a:bodyPr wrap="none" rtlCol="0">
            <a:spAutoFit/>
          </a:bodyPr>
          <a:lstStyle/>
          <a:p>
            <a:r>
              <a:rPr lang="de-DE" dirty="0" smtClean="0"/>
              <a:t>X</a:t>
            </a:r>
            <a:endParaRPr lang="de-DE" dirty="0"/>
          </a:p>
        </p:txBody>
      </p:sp>
      <p:cxnSp>
        <p:nvCxnSpPr>
          <p:cNvPr id="173" name="Gerader Verbinder 172"/>
          <p:cNvCxnSpPr/>
          <p:nvPr/>
        </p:nvCxnSpPr>
        <p:spPr>
          <a:xfrm>
            <a:off x="232258" y="717161"/>
            <a:ext cx="1366335" cy="0"/>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77" name="Gruppieren 176"/>
          <p:cNvGrpSpPr/>
          <p:nvPr/>
        </p:nvGrpSpPr>
        <p:grpSpPr>
          <a:xfrm>
            <a:off x="2700121" y="42436"/>
            <a:ext cx="6537012" cy="6572166"/>
            <a:chOff x="2700121" y="42436"/>
            <a:chExt cx="6537012" cy="6572166"/>
          </a:xfrm>
        </p:grpSpPr>
        <p:grpSp>
          <p:nvGrpSpPr>
            <p:cNvPr id="138" name="Gruppieren 137"/>
            <p:cNvGrpSpPr/>
            <p:nvPr/>
          </p:nvGrpSpPr>
          <p:grpSpPr>
            <a:xfrm>
              <a:off x="2700121" y="357554"/>
              <a:ext cx="6537012" cy="6257048"/>
              <a:chOff x="2700121" y="357554"/>
              <a:chExt cx="6537012" cy="6257048"/>
            </a:xfrm>
          </p:grpSpPr>
          <p:cxnSp>
            <p:nvCxnSpPr>
              <p:cNvPr id="7" name="Gerader Verbinder 6"/>
              <p:cNvCxnSpPr/>
              <p:nvPr/>
            </p:nvCxnSpPr>
            <p:spPr>
              <a:xfrm>
                <a:off x="6652846" y="357554"/>
                <a:ext cx="1242646" cy="50409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7895492" y="861646"/>
                <a:ext cx="948477" cy="100232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5429378" y="357554"/>
                <a:ext cx="1223468"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flipH="1">
                <a:off x="9122833" y="3043767"/>
                <a:ext cx="114300" cy="13335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a:xfrm flipH="1">
                <a:off x="8462433" y="4377267"/>
                <a:ext cx="660400" cy="11797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a:off x="8843969" y="1863970"/>
                <a:ext cx="393164" cy="11797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flipH="1">
                <a:off x="6160771" y="6302427"/>
                <a:ext cx="1301474" cy="31217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flipH="1" flipV="1">
                <a:off x="4832995" y="6364432"/>
                <a:ext cx="1327776" cy="25017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flipH="1">
                <a:off x="7462245" y="5557181"/>
                <a:ext cx="995544" cy="74524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rot="8623816" flipH="1">
                <a:off x="3404291" y="4401859"/>
                <a:ext cx="114300" cy="13335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rot="8623816" flipH="1">
                <a:off x="2700121" y="3236398"/>
                <a:ext cx="660400" cy="11797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a:xfrm flipH="1" flipV="1">
                <a:off x="3809805" y="5639981"/>
                <a:ext cx="1023190" cy="72445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a:xfrm rot="12956105" flipH="1">
                <a:off x="3711193" y="773086"/>
                <a:ext cx="114300" cy="13335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flipV="1">
                <a:off x="2950031" y="1946153"/>
                <a:ext cx="380743" cy="1207229"/>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6" name="Gruppieren 175"/>
            <p:cNvGrpSpPr/>
            <p:nvPr/>
          </p:nvGrpSpPr>
          <p:grpSpPr>
            <a:xfrm>
              <a:off x="4059964" y="42436"/>
              <a:ext cx="1357232" cy="1197136"/>
              <a:chOff x="4059964" y="42436"/>
              <a:chExt cx="1357232" cy="1197136"/>
            </a:xfrm>
          </p:grpSpPr>
          <p:cxnSp>
            <p:nvCxnSpPr>
              <p:cNvPr id="46" name="Gerader Verbinder 45"/>
              <p:cNvCxnSpPr/>
              <p:nvPr/>
            </p:nvCxnSpPr>
            <p:spPr>
              <a:xfrm rot="12956105" flipH="1">
                <a:off x="4489260" y="59775"/>
                <a:ext cx="660400" cy="1179797"/>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1" name="Gerader Verbinder 160"/>
              <p:cNvCxnSpPr/>
              <p:nvPr/>
            </p:nvCxnSpPr>
            <p:spPr>
              <a:xfrm>
                <a:off x="4059964" y="605766"/>
                <a:ext cx="154850" cy="33498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Gerader Verbinder 174"/>
              <p:cNvCxnSpPr/>
              <p:nvPr/>
            </p:nvCxnSpPr>
            <p:spPr>
              <a:xfrm>
                <a:off x="5262346" y="42436"/>
                <a:ext cx="154850" cy="33498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80" name="Textfeld 179"/>
          <p:cNvSpPr txBox="1"/>
          <p:nvPr/>
        </p:nvSpPr>
        <p:spPr>
          <a:xfrm>
            <a:off x="8033325" y="1933227"/>
            <a:ext cx="646331" cy="369332"/>
          </a:xfrm>
          <a:prstGeom prst="rect">
            <a:avLst/>
          </a:prstGeom>
          <a:noFill/>
        </p:spPr>
        <p:txBody>
          <a:bodyPr wrap="none" rtlCol="0">
            <a:spAutoFit/>
          </a:bodyPr>
          <a:lstStyle/>
          <a:p>
            <a:r>
              <a:rPr lang="de-DE" dirty="0" smtClean="0"/>
              <a:t>Bank</a:t>
            </a:r>
            <a:endParaRPr lang="de-DE" dirty="0"/>
          </a:p>
        </p:txBody>
      </p:sp>
      <p:sp>
        <p:nvSpPr>
          <p:cNvPr id="93" name="Textfeld 92"/>
          <p:cNvSpPr txBox="1"/>
          <p:nvPr/>
        </p:nvSpPr>
        <p:spPr>
          <a:xfrm>
            <a:off x="9792260" y="3277889"/>
            <a:ext cx="553165" cy="276999"/>
          </a:xfrm>
          <a:prstGeom prst="rect">
            <a:avLst/>
          </a:prstGeom>
          <a:noFill/>
        </p:spPr>
        <p:txBody>
          <a:bodyPr wrap="none" rtlCol="0">
            <a:spAutoFit/>
          </a:bodyPr>
          <a:lstStyle/>
          <a:p>
            <a:r>
              <a:rPr lang="de-DE" sz="1200" dirty="0" smtClean="0"/>
              <a:t>Osten</a:t>
            </a:r>
            <a:endParaRPr lang="de-DE" sz="1200" dirty="0"/>
          </a:p>
        </p:txBody>
      </p:sp>
      <p:sp>
        <p:nvSpPr>
          <p:cNvPr id="94" name="Textfeld 93"/>
          <p:cNvSpPr txBox="1"/>
          <p:nvPr/>
        </p:nvSpPr>
        <p:spPr>
          <a:xfrm>
            <a:off x="1830858" y="3272926"/>
            <a:ext cx="658129" cy="276999"/>
          </a:xfrm>
          <a:prstGeom prst="rect">
            <a:avLst/>
          </a:prstGeom>
          <a:noFill/>
        </p:spPr>
        <p:txBody>
          <a:bodyPr wrap="none" rtlCol="0">
            <a:spAutoFit/>
          </a:bodyPr>
          <a:lstStyle/>
          <a:p>
            <a:r>
              <a:rPr lang="de-DE" sz="1200" dirty="0" smtClean="0"/>
              <a:t>Westen</a:t>
            </a:r>
            <a:endParaRPr lang="de-DE" sz="1200" dirty="0"/>
          </a:p>
        </p:txBody>
      </p:sp>
      <p:sp>
        <p:nvSpPr>
          <p:cNvPr id="95" name="Textfeld 94"/>
          <p:cNvSpPr txBox="1"/>
          <p:nvPr/>
        </p:nvSpPr>
        <p:spPr>
          <a:xfrm>
            <a:off x="6520144" y="4418595"/>
            <a:ext cx="304892" cy="369332"/>
          </a:xfrm>
          <a:prstGeom prst="rect">
            <a:avLst/>
          </a:prstGeom>
          <a:noFill/>
        </p:spPr>
        <p:txBody>
          <a:bodyPr wrap="none" rtlCol="0">
            <a:spAutoFit/>
          </a:bodyPr>
          <a:lstStyle/>
          <a:p>
            <a:r>
              <a:rPr lang="de-DE" dirty="0" smtClean="0"/>
              <a:t>X</a:t>
            </a:r>
            <a:endParaRPr lang="de-DE" dirty="0"/>
          </a:p>
        </p:txBody>
      </p:sp>
      <p:sp>
        <p:nvSpPr>
          <p:cNvPr id="97" name="Textfeld 96"/>
          <p:cNvSpPr txBox="1"/>
          <p:nvPr/>
        </p:nvSpPr>
        <p:spPr>
          <a:xfrm>
            <a:off x="7148232" y="3451348"/>
            <a:ext cx="304892" cy="369332"/>
          </a:xfrm>
          <a:prstGeom prst="rect">
            <a:avLst/>
          </a:prstGeom>
          <a:noFill/>
        </p:spPr>
        <p:txBody>
          <a:bodyPr wrap="none" rtlCol="0">
            <a:spAutoFit/>
          </a:bodyPr>
          <a:lstStyle/>
          <a:p>
            <a:r>
              <a:rPr lang="de-DE" dirty="0" smtClean="0"/>
              <a:t>X</a:t>
            </a:r>
            <a:endParaRPr lang="de-DE" dirty="0"/>
          </a:p>
        </p:txBody>
      </p:sp>
      <p:sp>
        <p:nvSpPr>
          <p:cNvPr id="98" name="Textfeld 97"/>
          <p:cNvSpPr txBox="1"/>
          <p:nvPr/>
        </p:nvSpPr>
        <p:spPr>
          <a:xfrm>
            <a:off x="7063938" y="3250009"/>
            <a:ext cx="1205779" cy="369332"/>
          </a:xfrm>
          <a:prstGeom prst="rect">
            <a:avLst/>
          </a:prstGeom>
          <a:noFill/>
        </p:spPr>
        <p:txBody>
          <a:bodyPr wrap="none" rtlCol="0">
            <a:spAutoFit/>
          </a:bodyPr>
          <a:lstStyle/>
          <a:p>
            <a:r>
              <a:rPr lang="de-DE" dirty="0" smtClean="0">
                <a:sym typeface="Wingdings" panose="05000000000000000000" pitchFamily="2" charset="2"/>
              </a:rPr>
              <a:t>75 cm</a:t>
            </a:r>
            <a:endParaRPr lang="de-DE" dirty="0"/>
          </a:p>
        </p:txBody>
      </p:sp>
      <p:sp>
        <p:nvSpPr>
          <p:cNvPr id="99" name="Textfeld 98"/>
          <p:cNvSpPr txBox="1"/>
          <p:nvPr/>
        </p:nvSpPr>
        <p:spPr>
          <a:xfrm>
            <a:off x="8138664" y="3245022"/>
            <a:ext cx="1127232" cy="369332"/>
          </a:xfrm>
          <a:prstGeom prst="rect">
            <a:avLst/>
          </a:prstGeom>
          <a:noFill/>
        </p:spPr>
        <p:txBody>
          <a:bodyPr wrap="none" rtlCol="0">
            <a:spAutoFit/>
          </a:bodyPr>
          <a:lstStyle/>
          <a:p>
            <a:r>
              <a:rPr lang="de-DE" dirty="0" smtClean="0">
                <a:sym typeface="Wingdings" panose="05000000000000000000" pitchFamily="2" charset="2"/>
              </a:rPr>
              <a:t> 1 m </a:t>
            </a:r>
            <a:endParaRPr lang="de-DE" dirty="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48" y="4212077"/>
            <a:ext cx="2839503" cy="2537428"/>
          </a:xfrm>
          <a:prstGeom prst="rect">
            <a:avLst/>
          </a:prstGeom>
        </p:spPr>
      </p:pic>
      <p:sp>
        <p:nvSpPr>
          <p:cNvPr id="3" name="Textfeld 2"/>
          <p:cNvSpPr txBox="1"/>
          <p:nvPr/>
        </p:nvSpPr>
        <p:spPr>
          <a:xfrm>
            <a:off x="9960919" y="4748244"/>
            <a:ext cx="1821507" cy="646331"/>
          </a:xfrm>
          <a:prstGeom prst="rect">
            <a:avLst/>
          </a:prstGeom>
          <a:noFill/>
        </p:spPr>
        <p:txBody>
          <a:bodyPr wrap="square" rtlCol="0">
            <a:spAutoFit/>
          </a:bodyPr>
          <a:lstStyle/>
          <a:p>
            <a:pPr algn="ctr"/>
            <a:r>
              <a:rPr lang="de-DE" dirty="0" smtClean="0"/>
              <a:t>Wasser als Wärmespeicher?</a:t>
            </a:r>
            <a:endParaRPr lang="de-DE" dirty="0"/>
          </a:p>
        </p:txBody>
      </p:sp>
    </p:spTree>
    <p:extLst>
      <p:ext uri="{BB962C8B-B14F-4D97-AF65-F5344CB8AC3E}">
        <p14:creationId xmlns:p14="http://schemas.microsoft.com/office/powerpoint/2010/main" val="1743672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hteck 178"/>
          <p:cNvSpPr/>
          <p:nvPr/>
        </p:nvSpPr>
        <p:spPr>
          <a:xfrm rot="4292111">
            <a:off x="7711859" y="2560209"/>
            <a:ext cx="907354" cy="291974"/>
          </a:xfrm>
          <a:prstGeom prst="rect">
            <a:avLst/>
          </a:prstGeom>
          <a:pattFill prst="dkHorz">
            <a:fgClr>
              <a:schemeClr val="accent2">
                <a:lumMod val="60000"/>
                <a:lumOff val="40000"/>
              </a:schemeClr>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8" name="Rechteck 177"/>
          <p:cNvSpPr/>
          <p:nvPr/>
        </p:nvSpPr>
        <p:spPr>
          <a:xfrm rot="2820000">
            <a:off x="7223862" y="1824025"/>
            <a:ext cx="984659" cy="291974"/>
          </a:xfrm>
          <a:prstGeom prst="rect">
            <a:avLst/>
          </a:prstGeom>
          <a:pattFill prst="dkHorz">
            <a:fgClr>
              <a:schemeClr val="accent2">
                <a:lumMod val="60000"/>
                <a:lumOff val="40000"/>
              </a:schemeClr>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241161" y="172108"/>
            <a:ext cx="2289794" cy="707886"/>
          </a:xfrm>
          <a:prstGeom prst="rect">
            <a:avLst/>
          </a:prstGeom>
          <a:noFill/>
        </p:spPr>
        <p:txBody>
          <a:bodyPr wrap="none" rtlCol="0">
            <a:spAutoFit/>
          </a:bodyPr>
          <a:lstStyle/>
          <a:p>
            <a:r>
              <a:rPr lang="de-DE" sz="2000" b="1" dirty="0" smtClean="0"/>
              <a:t>Draufsicht</a:t>
            </a:r>
          </a:p>
          <a:p>
            <a:r>
              <a:rPr lang="de-DE" sz="2000" b="1" dirty="0" smtClean="0"/>
              <a:t>mit Wasserspeicher</a:t>
            </a:r>
          </a:p>
        </p:txBody>
      </p:sp>
      <p:sp>
        <p:nvSpPr>
          <p:cNvPr id="59" name="Textfeld 58"/>
          <p:cNvSpPr txBox="1"/>
          <p:nvPr/>
        </p:nvSpPr>
        <p:spPr>
          <a:xfrm>
            <a:off x="4070928" y="5962793"/>
            <a:ext cx="309700" cy="369332"/>
          </a:xfrm>
          <a:prstGeom prst="rect">
            <a:avLst/>
          </a:prstGeom>
          <a:noFill/>
        </p:spPr>
        <p:txBody>
          <a:bodyPr wrap="none" rtlCol="0">
            <a:spAutoFit/>
          </a:bodyPr>
          <a:lstStyle/>
          <a:p>
            <a:r>
              <a:rPr lang="de-DE" dirty="0" smtClean="0"/>
              <a:t>B</a:t>
            </a:r>
            <a:endParaRPr lang="de-DE" dirty="0"/>
          </a:p>
        </p:txBody>
      </p:sp>
      <p:sp>
        <p:nvSpPr>
          <p:cNvPr id="60" name="Textfeld 59"/>
          <p:cNvSpPr txBox="1"/>
          <p:nvPr/>
        </p:nvSpPr>
        <p:spPr>
          <a:xfrm>
            <a:off x="3140402" y="4885140"/>
            <a:ext cx="308098" cy="369332"/>
          </a:xfrm>
          <a:prstGeom prst="rect">
            <a:avLst/>
          </a:prstGeom>
          <a:noFill/>
        </p:spPr>
        <p:txBody>
          <a:bodyPr wrap="none" rtlCol="0">
            <a:spAutoFit/>
          </a:bodyPr>
          <a:lstStyle/>
          <a:p>
            <a:r>
              <a:rPr lang="de-DE" dirty="0" smtClean="0"/>
              <a:t>C</a:t>
            </a:r>
            <a:endParaRPr lang="de-DE" dirty="0"/>
          </a:p>
        </p:txBody>
      </p:sp>
      <p:sp>
        <p:nvSpPr>
          <p:cNvPr id="61" name="Textfeld 60"/>
          <p:cNvSpPr txBox="1"/>
          <p:nvPr/>
        </p:nvSpPr>
        <p:spPr>
          <a:xfrm>
            <a:off x="2730364" y="3622726"/>
            <a:ext cx="308098" cy="369332"/>
          </a:xfrm>
          <a:prstGeom prst="rect">
            <a:avLst/>
          </a:prstGeom>
          <a:noFill/>
        </p:spPr>
        <p:txBody>
          <a:bodyPr wrap="none" rtlCol="0">
            <a:spAutoFit/>
          </a:bodyPr>
          <a:lstStyle/>
          <a:p>
            <a:r>
              <a:rPr lang="de-DE" dirty="0" smtClean="0"/>
              <a:t>C</a:t>
            </a:r>
            <a:endParaRPr lang="de-DE" dirty="0"/>
          </a:p>
        </p:txBody>
      </p:sp>
      <p:sp>
        <p:nvSpPr>
          <p:cNvPr id="62" name="Textfeld 61"/>
          <p:cNvSpPr txBox="1"/>
          <p:nvPr/>
        </p:nvSpPr>
        <p:spPr>
          <a:xfrm>
            <a:off x="2830702" y="2237607"/>
            <a:ext cx="309700" cy="369332"/>
          </a:xfrm>
          <a:prstGeom prst="rect">
            <a:avLst/>
          </a:prstGeom>
          <a:noFill/>
        </p:spPr>
        <p:txBody>
          <a:bodyPr wrap="none" rtlCol="0">
            <a:spAutoFit/>
          </a:bodyPr>
          <a:lstStyle/>
          <a:p>
            <a:r>
              <a:rPr lang="de-DE" dirty="0" smtClean="0"/>
              <a:t>B</a:t>
            </a:r>
            <a:endParaRPr lang="de-DE" dirty="0"/>
          </a:p>
        </p:txBody>
      </p:sp>
      <p:sp>
        <p:nvSpPr>
          <p:cNvPr id="63" name="Textfeld 62"/>
          <p:cNvSpPr txBox="1"/>
          <p:nvPr/>
        </p:nvSpPr>
        <p:spPr>
          <a:xfrm>
            <a:off x="7351826" y="347829"/>
            <a:ext cx="308098" cy="369332"/>
          </a:xfrm>
          <a:prstGeom prst="rect">
            <a:avLst/>
          </a:prstGeom>
          <a:noFill/>
        </p:spPr>
        <p:txBody>
          <a:bodyPr wrap="none" rtlCol="0">
            <a:spAutoFit/>
          </a:bodyPr>
          <a:lstStyle/>
          <a:p>
            <a:r>
              <a:rPr lang="de-DE" dirty="0" smtClean="0"/>
              <a:t>C</a:t>
            </a:r>
            <a:endParaRPr lang="de-DE" dirty="0"/>
          </a:p>
        </p:txBody>
      </p:sp>
      <p:sp>
        <p:nvSpPr>
          <p:cNvPr id="64" name="Textfeld 63"/>
          <p:cNvSpPr txBox="1"/>
          <p:nvPr/>
        </p:nvSpPr>
        <p:spPr>
          <a:xfrm>
            <a:off x="8844168" y="4819072"/>
            <a:ext cx="308098" cy="369332"/>
          </a:xfrm>
          <a:prstGeom prst="rect">
            <a:avLst/>
          </a:prstGeom>
          <a:noFill/>
        </p:spPr>
        <p:txBody>
          <a:bodyPr wrap="none" rtlCol="0">
            <a:spAutoFit/>
          </a:bodyPr>
          <a:lstStyle/>
          <a:p>
            <a:r>
              <a:rPr lang="de-DE" dirty="0" smtClean="0"/>
              <a:t>C</a:t>
            </a:r>
            <a:endParaRPr lang="de-DE" dirty="0"/>
          </a:p>
        </p:txBody>
      </p:sp>
      <p:sp>
        <p:nvSpPr>
          <p:cNvPr id="65" name="Textfeld 64"/>
          <p:cNvSpPr txBox="1"/>
          <p:nvPr/>
        </p:nvSpPr>
        <p:spPr>
          <a:xfrm>
            <a:off x="6274383" y="10366"/>
            <a:ext cx="309700" cy="369332"/>
          </a:xfrm>
          <a:prstGeom prst="rect">
            <a:avLst/>
          </a:prstGeom>
          <a:noFill/>
        </p:spPr>
        <p:txBody>
          <a:bodyPr wrap="none" rtlCol="0">
            <a:spAutoFit/>
          </a:bodyPr>
          <a:lstStyle/>
          <a:p>
            <a:r>
              <a:rPr lang="de-DE" dirty="0" smtClean="0"/>
              <a:t>B</a:t>
            </a:r>
            <a:endParaRPr lang="de-DE" dirty="0"/>
          </a:p>
        </p:txBody>
      </p:sp>
      <p:sp>
        <p:nvSpPr>
          <p:cNvPr id="66" name="Textfeld 65"/>
          <p:cNvSpPr txBox="1"/>
          <p:nvPr/>
        </p:nvSpPr>
        <p:spPr>
          <a:xfrm>
            <a:off x="4698876" y="663024"/>
            <a:ext cx="308098" cy="369332"/>
          </a:xfrm>
          <a:prstGeom prst="rect">
            <a:avLst/>
          </a:prstGeom>
          <a:noFill/>
        </p:spPr>
        <p:txBody>
          <a:bodyPr wrap="none" rtlCol="0">
            <a:spAutoFit/>
          </a:bodyPr>
          <a:lstStyle/>
          <a:p>
            <a:r>
              <a:rPr lang="de-DE" dirty="0" smtClean="0"/>
              <a:t>C</a:t>
            </a:r>
            <a:endParaRPr lang="de-DE" dirty="0"/>
          </a:p>
        </p:txBody>
      </p:sp>
      <p:sp>
        <p:nvSpPr>
          <p:cNvPr id="67" name="Textfeld 66"/>
          <p:cNvSpPr txBox="1"/>
          <p:nvPr/>
        </p:nvSpPr>
        <p:spPr>
          <a:xfrm>
            <a:off x="3577623" y="993475"/>
            <a:ext cx="308098" cy="369332"/>
          </a:xfrm>
          <a:prstGeom prst="rect">
            <a:avLst/>
          </a:prstGeom>
          <a:noFill/>
        </p:spPr>
        <p:txBody>
          <a:bodyPr wrap="none" rtlCol="0">
            <a:spAutoFit/>
          </a:bodyPr>
          <a:lstStyle/>
          <a:p>
            <a:r>
              <a:rPr lang="de-DE" dirty="0" smtClean="0"/>
              <a:t>C</a:t>
            </a:r>
            <a:endParaRPr lang="de-DE" dirty="0"/>
          </a:p>
        </p:txBody>
      </p:sp>
      <p:sp>
        <p:nvSpPr>
          <p:cNvPr id="68" name="Textfeld 67"/>
          <p:cNvSpPr txBox="1"/>
          <p:nvPr/>
        </p:nvSpPr>
        <p:spPr>
          <a:xfrm>
            <a:off x="9041732" y="2219640"/>
            <a:ext cx="309700" cy="369332"/>
          </a:xfrm>
          <a:prstGeom prst="rect">
            <a:avLst/>
          </a:prstGeom>
          <a:noFill/>
        </p:spPr>
        <p:txBody>
          <a:bodyPr wrap="none" rtlCol="0">
            <a:spAutoFit/>
          </a:bodyPr>
          <a:lstStyle/>
          <a:p>
            <a:r>
              <a:rPr lang="de-DE" dirty="0" smtClean="0"/>
              <a:t>B</a:t>
            </a:r>
            <a:endParaRPr lang="de-DE" dirty="0"/>
          </a:p>
        </p:txBody>
      </p:sp>
      <p:sp>
        <p:nvSpPr>
          <p:cNvPr id="69" name="Textfeld 68"/>
          <p:cNvSpPr txBox="1"/>
          <p:nvPr/>
        </p:nvSpPr>
        <p:spPr>
          <a:xfrm>
            <a:off x="6710634" y="6104643"/>
            <a:ext cx="308098" cy="369332"/>
          </a:xfrm>
          <a:prstGeom prst="rect">
            <a:avLst/>
          </a:prstGeom>
          <a:noFill/>
        </p:spPr>
        <p:txBody>
          <a:bodyPr wrap="none" rtlCol="0">
            <a:spAutoFit/>
          </a:bodyPr>
          <a:lstStyle/>
          <a:p>
            <a:r>
              <a:rPr lang="de-DE" dirty="0" smtClean="0"/>
              <a:t>C</a:t>
            </a:r>
            <a:endParaRPr lang="de-DE" dirty="0"/>
          </a:p>
        </p:txBody>
      </p:sp>
      <p:sp>
        <p:nvSpPr>
          <p:cNvPr id="70" name="Textfeld 69"/>
          <p:cNvSpPr txBox="1"/>
          <p:nvPr/>
        </p:nvSpPr>
        <p:spPr>
          <a:xfrm>
            <a:off x="8357750" y="1061541"/>
            <a:ext cx="308098" cy="369332"/>
          </a:xfrm>
          <a:prstGeom prst="rect">
            <a:avLst/>
          </a:prstGeom>
          <a:noFill/>
        </p:spPr>
        <p:txBody>
          <a:bodyPr wrap="none" rtlCol="0">
            <a:spAutoFit/>
          </a:bodyPr>
          <a:lstStyle/>
          <a:p>
            <a:r>
              <a:rPr lang="de-DE" dirty="0" smtClean="0"/>
              <a:t>C</a:t>
            </a:r>
            <a:endParaRPr lang="de-DE" dirty="0"/>
          </a:p>
        </p:txBody>
      </p:sp>
      <p:sp>
        <p:nvSpPr>
          <p:cNvPr id="71" name="Textfeld 70"/>
          <p:cNvSpPr txBox="1"/>
          <p:nvPr/>
        </p:nvSpPr>
        <p:spPr>
          <a:xfrm>
            <a:off x="7960017" y="5929803"/>
            <a:ext cx="309700" cy="369332"/>
          </a:xfrm>
          <a:prstGeom prst="rect">
            <a:avLst/>
          </a:prstGeom>
          <a:noFill/>
        </p:spPr>
        <p:txBody>
          <a:bodyPr wrap="none" rtlCol="0">
            <a:spAutoFit/>
          </a:bodyPr>
          <a:lstStyle/>
          <a:p>
            <a:r>
              <a:rPr lang="de-DE" dirty="0" smtClean="0"/>
              <a:t>B</a:t>
            </a:r>
            <a:endParaRPr lang="de-DE" dirty="0"/>
          </a:p>
        </p:txBody>
      </p:sp>
      <p:sp>
        <p:nvSpPr>
          <p:cNvPr id="72" name="Textfeld 71"/>
          <p:cNvSpPr txBox="1"/>
          <p:nvPr/>
        </p:nvSpPr>
        <p:spPr>
          <a:xfrm>
            <a:off x="5256688" y="6125728"/>
            <a:ext cx="308098" cy="369332"/>
          </a:xfrm>
          <a:prstGeom prst="rect">
            <a:avLst/>
          </a:prstGeom>
          <a:noFill/>
        </p:spPr>
        <p:txBody>
          <a:bodyPr wrap="none" rtlCol="0">
            <a:spAutoFit/>
          </a:bodyPr>
          <a:lstStyle/>
          <a:p>
            <a:r>
              <a:rPr lang="de-DE" dirty="0" smtClean="0"/>
              <a:t>C</a:t>
            </a:r>
            <a:endParaRPr lang="de-DE" dirty="0"/>
          </a:p>
        </p:txBody>
      </p:sp>
      <p:sp>
        <p:nvSpPr>
          <p:cNvPr id="73" name="Textfeld 72"/>
          <p:cNvSpPr txBox="1"/>
          <p:nvPr/>
        </p:nvSpPr>
        <p:spPr>
          <a:xfrm>
            <a:off x="9207899" y="3451223"/>
            <a:ext cx="308098" cy="369332"/>
          </a:xfrm>
          <a:prstGeom prst="rect">
            <a:avLst/>
          </a:prstGeom>
          <a:noFill/>
        </p:spPr>
        <p:txBody>
          <a:bodyPr wrap="none" rtlCol="0">
            <a:spAutoFit/>
          </a:bodyPr>
          <a:lstStyle/>
          <a:p>
            <a:r>
              <a:rPr lang="de-DE" dirty="0" smtClean="0"/>
              <a:t>C</a:t>
            </a:r>
            <a:endParaRPr lang="de-DE" dirty="0"/>
          </a:p>
        </p:txBody>
      </p:sp>
      <p:cxnSp>
        <p:nvCxnSpPr>
          <p:cNvPr id="91" name="Gerader Verbinder 90"/>
          <p:cNvCxnSpPr/>
          <p:nvPr/>
        </p:nvCxnSpPr>
        <p:spPr>
          <a:xfrm flipH="1" flipV="1">
            <a:off x="4223277" y="939128"/>
            <a:ext cx="594107" cy="82371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96" name="Gruppieren 95"/>
          <p:cNvGrpSpPr/>
          <p:nvPr/>
        </p:nvGrpSpPr>
        <p:grpSpPr>
          <a:xfrm>
            <a:off x="3818795" y="1377139"/>
            <a:ext cx="4341370" cy="4181414"/>
            <a:chOff x="3727899" y="1285130"/>
            <a:chExt cx="4555678" cy="4387826"/>
          </a:xfrm>
        </p:grpSpPr>
        <p:cxnSp>
          <p:nvCxnSpPr>
            <p:cNvPr id="78" name="Gerader Verbinder 77"/>
            <p:cNvCxnSpPr/>
            <p:nvPr/>
          </p:nvCxnSpPr>
          <p:spPr>
            <a:xfrm>
              <a:off x="6482574" y="1285130"/>
              <a:ext cx="866007" cy="3535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Gerader Verbinder 78"/>
            <p:cNvCxnSpPr/>
            <p:nvPr/>
          </p:nvCxnSpPr>
          <p:spPr>
            <a:xfrm>
              <a:off x="7348580" y="1638630"/>
              <a:ext cx="660999" cy="70289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a:off x="5629933" y="1285130"/>
              <a:ext cx="852641"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flipH="1">
              <a:off x="8203921" y="3168867"/>
              <a:ext cx="79656" cy="93513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Gerader Verbinder 81"/>
            <p:cNvCxnSpPr/>
            <p:nvPr/>
          </p:nvCxnSpPr>
          <p:spPr>
            <a:xfrm flipH="1">
              <a:off x="7743685" y="4103999"/>
              <a:ext cx="460236" cy="82734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Gerader Verbinder 82"/>
            <p:cNvCxnSpPr/>
            <p:nvPr/>
          </p:nvCxnSpPr>
          <p:spPr>
            <a:xfrm>
              <a:off x="8009579" y="2341521"/>
              <a:ext cx="273998" cy="82734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Gerader Verbinder 83"/>
            <p:cNvCxnSpPr/>
            <p:nvPr/>
          </p:nvCxnSpPr>
          <p:spPr>
            <a:xfrm flipH="1">
              <a:off x="6139644" y="5454040"/>
              <a:ext cx="907004" cy="2189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Gerader Verbinder 84"/>
            <p:cNvCxnSpPr/>
            <p:nvPr/>
          </p:nvCxnSpPr>
          <p:spPr>
            <a:xfrm flipH="1" flipV="1">
              <a:off x="5214310" y="5497521"/>
              <a:ext cx="925334" cy="17543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Gerader Verbinder 85"/>
            <p:cNvCxnSpPr/>
            <p:nvPr/>
          </p:nvCxnSpPr>
          <p:spPr>
            <a:xfrm flipH="1">
              <a:off x="7046648" y="4931427"/>
              <a:ext cx="693800" cy="52261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Gerader Verbinder 86"/>
            <p:cNvCxnSpPr/>
            <p:nvPr/>
          </p:nvCxnSpPr>
          <p:spPr>
            <a:xfrm rot="8623816" flipH="1">
              <a:off x="4218639" y="4121245"/>
              <a:ext cx="79656" cy="93513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rot="8623816" flipH="1">
              <a:off x="3727899" y="3303952"/>
              <a:ext cx="460236" cy="82734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flipH="1" flipV="1">
              <a:off x="4501244" y="4989492"/>
              <a:ext cx="713066" cy="50803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rot="12956105" flipH="1">
              <a:off x="4432520" y="1576526"/>
              <a:ext cx="79656" cy="93513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flipV="1">
              <a:off x="3902063" y="2399153"/>
              <a:ext cx="265342" cy="84658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00" name="Gerader Verbinder 99"/>
          <p:cNvCxnSpPr/>
          <p:nvPr/>
        </p:nvCxnSpPr>
        <p:spPr>
          <a:xfrm>
            <a:off x="264032" y="1010213"/>
            <a:ext cx="1249337"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3" name="Sechseck 122"/>
          <p:cNvSpPr/>
          <p:nvPr/>
        </p:nvSpPr>
        <p:spPr>
          <a:xfrm rot="5400000">
            <a:off x="4767590" y="2360114"/>
            <a:ext cx="2565028" cy="2211231"/>
          </a:xfrm>
          <a:prstGeom prst="hexagon">
            <a:avLst/>
          </a:prstGeom>
          <a:noFill/>
          <a:ln w="444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5" name="Textfeld 124"/>
          <p:cNvSpPr txBox="1"/>
          <p:nvPr/>
        </p:nvSpPr>
        <p:spPr>
          <a:xfrm>
            <a:off x="5687042" y="43375"/>
            <a:ext cx="653833" cy="276999"/>
          </a:xfrm>
          <a:prstGeom prst="rect">
            <a:avLst/>
          </a:prstGeom>
          <a:noFill/>
        </p:spPr>
        <p:txBody>
          <a:bodyPr wrap="none" rtlCol="0">
            <a:spAutoFit/>
          </a:bodyPr>
          <a:lstStyle/>
          <a:p>
            <a:r>
              <a:rPr lang="de-DE" sz="1200" dirty="0" smtClean="0"/>
              <a:t>Norden</a:t>
            </a:r>
            <a:endParaRPr lang="de-DE" sz="1200" dirty="0"/>
          </a:p>
        </p:txBody>
      </p:sp>
      <p:sp>
        <p:nvSpPr>
          <p:cNvPr id="128" name="Textfeld 127"/>
          <p:cNvSpPr txBox="1"/>
          <p:nvPr/>
        </p:nvSpPr>
        <p:spPr>
          <a:xfrm>
            <a:off x="5873220" y="6577721"/>
            <a:ext cx="572593" cy="276999"/>
          </a:xfrm>
          <a:prstGeom prst="rect">
            <a:avLst/>
          </a:prstGeom>
          <a:noFill/>
        </p:spPr>
        <p:txBody>
          <a:bodyPr wrap="none" rtlCol="0">
            <a:spAutoFit/>
          </a:bodyPr>
          <a:lstStyle/>
          <a:p>
            <a:r>
              <a:rPr lang="de-DE" sz="1200" dirty="0" smtClean="0"/>
              <a:t>Süden</a:t>
            </a:r>
            <a:endParaRPr lang="de-DE" sz="1200" dirty="0"/>
          </a:p>
        </p:txBody>
      </p:sp>
      <p:cxnSp>
        <p:nvCxnSpPr>
          <p:cNvPr id="131" name="Gerader Verbinder 130"/>
          <p:cNvCxnSpPr/>
          <p:nvPr/>
        </p:nvCxnSpPr>
        <p:spPr>
          <a:xfrm flipH="1" flipV="1">
            <a:off x="5425747" y="370906"/>
            <a:ext cx="220021" cy="100223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34" name="Textfeld 133"/>
          <p:cNvSpPr txBox="1"/>
          <p:nvPr/>
        </p:nvSpPr>
        <p:spPr>
          <a:xfrm>
            <a:off x="4437156" y="190787"/>
            <a:ext cx="484556" cy="369332"/>
          </a:xfrm>
          <a:prstGeom prst="rect">
            <a:avLst/>
          </a:prstGeom>
          <a:noFill/>
        </p:spPr>
        <p:txBody>
          <a:bodyPr wrap="none" rtlCol="0">
            <a:spAutoFit/>
          </a:bodyPr>
          <a:lstStyle/>
          <a:p>
            <a:r>
              <a:rPr lang="de-DE" dirty="0" smtClean="0"/>
              <a:t>Tür</a:t>
            </a:r>
            <a:endParaRPr lang="de-DE" dirty="0"/>
          </a:p>
        </p:txBody>
      </p:sp>
      <p:sp>
        <p:nvSpPr>
          <p:cNvPr id="135" name="Textfeld 134"/>
          <p:cNvSpPr txBox="1"/>
          <p:nvPr/>
        </p:nvSpPr>
        <p:spPr>
          <a:xfrm>
            <a:off x="4155921" y="3105959"/>
            <a:ext cx="671979" cy="369332"/>
          </a:xfrm>
          <a:prstGeom prst="rect">
            <a:avLst/>
          </a:prstGeom>
          <a:noFill/>
        </p:spPr>
        <p:txBody>
          <a:bodyPr wrap="none" rtlCol="0">
            <a:spAutoFit/>
          </a:bodyPr>
          <a:lstStyle/>
          <a:p>
            <a:r>
              <a:rPr lang="de-DE" dirty="0" smtClean="0"/>
              <a:t>Gang</a:t>
            </a:r>
            <a:endParaRPr lang="de-DE" dirty="0"/>
          </a:p>
        </p:txBody>
      </p:sp>
      <p:sp>
        <p:nvSpPr>
          <p:cNvPr id="136" name="Textfeld 135"/>
          <p:cNvSpPr txBox="1"/>
          <p:nvPr/>
        </p:nvSpPr>
        <p:spPr>
          <a:xfrm>
            <a:off x="3388248" y="2029309"/>
            <a:ext cx="616259" cy="369332"/>
          </a:xfrm>
          <a:prstGeom prst="rect">
            <a:avLst/>
          </a:prstGeom>
          <a:noFill/>
        </p:spPr>
        <p:txBody>
          <a:bodyPr wrap="none" rtlCol="0">
            <a:spAutoFit/>
          </a:bodyPr>
          <a:lstStyle/>
          <a:p>
            <a:r>
              <a:rPr lang="de-DE" dirty="0" smtClean="0"/>
              <a:t>Beet</a:t>
            </a:r>
            <a:endParaRPr lang="de-DE" dirty="0"/>
          </a:p>
        </p:txBody>
      </p:sp>
      <p:sp>
        <p:nvSpPr>
          <p:cNvPr id="137" name="Textfeld 136"/>
          <p:cNvSpPr txBox="1"/>
          <p:nvPr/>
        </p:nvSpPr>
        <p:spPr>
          <a:xfrm>
            <a:off x="5779865" y="2752935"/>
            <a:ext cx="616259" cy="369332"/>
          </a:xfrm>
          <a:prstGeom prst="rect">
            <a:avLst/>
          </a:prstGeom>
          <a:noFill/>
        </p:spPr>
        <p:txBody>
          <a:bodyPr wrap="none" rtlCol="0">
            <a:spAutoFit/>
          </a:bodyPr>
          <a:lstStyle/>
          <a:p>
            <a:r>
              <a:rPr lang="de-DE" dirty="0" smtClean="0"/>
              <a:t>Beet</a:t>
            </a:r>
            <a:endParaRPr lang="de-DE" dirty="0"/>
          </a:p>
        </p:txBody>
      </p:sp>
      <p:sp>
        <p:nvSpPr>
          <p:cNvPr id="142" name="Textfeld 141"/>
          <p:cNvSpPr txBox="1"/>
          <p:nvPr/>
        </p:nvSpPr>
        <p:spPr>
          <a:xfrm>
            <a:off x="10303398" y="321735"/>
            <a:ext cx="1361270" cy="1323439"/>
          </a:xfrm>
          <a:prstGeom prst="rect">
            <a:avLst/>
          </a:prstGeom>
          <a:noFill/>
        </p:spPr>
        <p:txBody>
          <a:bodyPr wrap="none" rtlCol="0">
            <a:spAutoFit/>
          </a:bodyPr>
          <a:lstStyle>
            <a:defPPr>
              <a:defRPr lang="de-DE"/>
            </a:defPPr>
            <a:lvl1pPr>
              <a:defRPr sz="1600"/>
            </a:lvl1pPr>
          </a:lstStyle>
          <a:p>
            <a:r>
              <a:rPr lang="de-DE" dirty="0"/>
              <a:t>B = 105,13 cm</a:t>
            </a:r>
          </a:p>
          <a:p>
            <a:r>
              <a:rPr lang="de-DE" dirty="0"/>
              <a:t>C = 115,92 cm</a:t>
            </a:r>
          </a:p>
          <a:p>
            <a:r>
              <a:rPr lang="de-DE" dirty="0"/>
              <a:t>B1 = 66,90 cm</a:t>
            </a:r>
          </a:p>
          <a:p>
            <a:r>
              <a:rPr lang="de-DE" dirty="0"/>
              <a:t>C1 = 73,76 cm</a:t>
            </a:r>
          </a:p>
          <a:p>
            <a:r>
              <a:rPr lang="de-DE" dirty="0"/>
              <a:t>X = 120 cm</a:t>
            </a:r>
          </a:p>
        </p:txBody>
      </p:sp>
      <p:sp>
        <p:nvSpPr>
          <p:cNvPr id="143" name="Textfeld 142"/>
          <p:cNvSpPr txBox="1"/>
          <p:nvPr/>
        </p:nvSpPr>
        <p:spPr>
          <a:xfrm>
            <a:off x="5040732" y="3511637"/>
            <a:ext cx="2019784" cy="369332"/>
          </a:xfrm>
          <a:prstGeom prst="rect">
            <a:avLst/>
          </a:prstGeom>
          <a:noFill/>
        </p:spPr>
        <p:txBody>
          <a:bodyPr wrap="none" rtlCol="0">
            <a:spAutoFit/>
          </a:bodyPr>
          <a:lstStyle/>
          <a:p>
            <a:r>
              <a:rPr lang="de-DE" dirty="0" smtClean="0">
                <a:sym typeface="Wingdings" panose="05000000000000000000" pitchFamily="2" charset="2"/>
              </a:rPr>
              <a:t>   </a:t>
            </a:r>
            <a:r>
              <a:rPr lang="de-DE" dirty="0" err="1" smtClean="0">
                <a:sym typeface="Wingdings" panose="05000000000000000000" pitchFamily="2" charset="2"/>
              </a:rPr>
              <a:t>ca</a:t>
            </a:r>
            <a:r>
              <a:rPr lang="de-DE" dirty="0" smtClean="0">
                <a:sym typeface="Wingdings" panose="05000000000000000000" pitchFamily="2" charset="2"/>
              </a:rPr>
              <a:t> 2 m   </a:t>
            </a:r>
            <a:endParaRPr lang="de-DE" dirty="0"/>
          </a:p>
        </p:txBody>
      </p:sp>
      <p:sp>
        <p:nvSpPr>
          <p:cNvPr id="145" name="Textfeld 144"/>
          <p:cNvSpPr txBox="1"/>
          <p:nvPr/>
        </p:nvSpPr>
        <p:spPr>
          <a:xfrm>
            <a:off x="6705576" y="1555918"/>
            <a:ext cx="344966" cy="276999"/>
          </a:xfrm>
          <a:prstGeom prst="rect">
            <a:avLst/>
          </a:prstGeom>
          <a:noFill/>
        </p:spPr>
        <p:txBody>
          <a:bodyPr wrap="none" rtlCol="0">
            <a:spAutoFit/>
          </a:bodyPr>
          <a:lstStyle/>
          <a:p>
            <a:r>
              <a:rPr lang="de-DE" sz="1200" dirty="0" smtClean="0"/>
              <a:t>C1</a:t>
            </a:r>
            <a:endParaRPr lang="de-DE" sz="1200" dirty="0"/>
          </a:p>
        </p:txBody>
      </p:sp>
      <p:sp>
        <p:nvSpPr>
          <p:cNvPr id="146" name="Textfeld 145"/>
          <p:cNvSpPr txBox="1"/>
          <p:nvPr/>
        </p:nvSpPr>
        <p:spPr>
          <a:xfrm>
            <a:off x="5865651" y="1359030"/>
            <a:ext cx="346570" cy="276999"/>
          </a:xfrm>
          <a:prstGeom prst="rect">
            <a:avLst/>
          </a:prstGeom>
          <a:noFill/>
        </p:spPr>
        <p:txBody>
          <a:bodyPr wrap="none" rtlCol="0">
            <a:spAutoFit/>
          </a:bodyPr>
          <a:lstStyle/>
          <a:p>
            <a:r>
              <a:rPr lang="de-DE" sz="1200" dirty="0" smtClean="0"/>
              <a:t>B1</a:t>
            </a:r>
            <a:endParaRPr lang="de-DE" sz="1200" dirty="0"/>
          </a:p>
        </p:txBody>
      </p:sp>
      <p:sp>
        <p:nvSpPr>
          <p:cNvPr id="147" name="Textfeld 146"/>
          <p:cNvSpPr txBox="1"/>
          <p:nvPr/>
        </p:nvSpPr>
        <p:spPr>
          <a:xfrm>
            <a:off x="7353999" y="2031582"/>
            <a:ext cx="344966" cy="276999"/>
          </a:xfrm>
          <a:prstGeom prst="rect">
            <a:avLst/>
          </a:prstGeom>
          <a:noFill/>
        </p:spPr>
        <p:txBody>
          <a:bodyPr wrap="none" rtlCol="0">
            <a:spAutoFit/>
          </a:bodyPr>
          <a:lstStyle/>
          <a:p>
            <a:r>
              <a:rPr lang="de-DE" sz="1200" dirty="0" smtClean="0"/>
              <a:t>C1</a:t>
            </a:r>
            <a:endParaRPr lang="de-DE" sz="1200" dirty="0"/>
          </a:p>
        </p:txBody>
      </p:sp>
      <p:sp>
        <p:nvSpPr>
          <p:cNvPr id="149" name="Textfeld 148"/>
          <p:cNvSpPr txBox="1"/>
          <p:nvPr/>
        </p:nvSpPr>
        <p:spPr>
          <a:xfrm>
            <a:off x="7722207" y="2671421"/>
            <a:ext cx="346570" cy="276999"/>
          </a:xfrm>
          <a:prstGeom prst="rect">
            <a:avLst/>
          </a:prstGeom>
          <a:noFill/>
        </p:spPr>
        <p:txBody>
          <a:bodyPr wrap="none" rtlCol="0">
            <a:spAutoFit/>
          </a:bodyPr>
          <a:lstStyle/>
          <a:p>
            <a:r>
              <a:rPr lang="de-DE" sz="1200" dirty="0" smtClean="0"/>
              <a:t>B1</a:t>
            </a:r>
            <a:endParaRPr lang="de-DE" sz="1200" dirty="0"/>
          </a:p>
        </p:txBody>
      </p:sp>
      <p:sp>
        <p:nvSpPr>
          <p:cNvPr id="150" name="Textfeld 149"/>
          <p:cNvSpPr txBox="1"/>
          <p:nvPr/>
        </p:nvSpPr>
        <p:spPr>
          <a:xfrm>
            <a:off x="4255741" y="1878707"/>
            <a:ext cx="344966" cy="276999"/>
          </a:xfrm>
          <a:prstGeom prst="rect">
            <a:avLst/>
          </a:prstGeom>
          <a:noFill/>
        </p:spPr>
        <p:txBody>
          <a:bodyPr wrap="none" rtlCol="0">
            <a:spAutoFit/>
          </a:bodyPr>
          <a:lstStyle/>
          <a:p>
            <a:r>
              <a:rPr lang="de-DE" sz="1200" dirty="0" smtClean="0"/>
              <a:t>C1</a:t>
            </a:r>
            <a:endParaRPr lang="de-DE" sz="1200" dirty="0"/>
          </a:p>
        </p:txBody>
      </p:sp>
      <p:sp>
        <p:nvSpPr>
          <p:cNvPr id="151" name="Textfeld 150"/>
          <p:cNvSpPr txBox="1"/>
          <p:nvPr/>
        </p:nvSpPr>
        <p:spPr>
          <a:xfrm>
            <a:off x="4037817" y="4507755"/>
            <a:ext cx="344966" cy="276999"/>
          </a:xfrm>
          <a:prstGeom prst="rect">
            <a:avLst/>
          </a:prstGeom>
          <a:noFill/>
        </p:spPr>
        <p:txBody>
          <a:bodyPr wrap="none" rtlCol="0">
            <a:spAutoFit/>
          </a:bodyPr>
          <a:lstStyle/>
          <a:p>
            <a:r>
              <a:rPr lang="de-DE" sz="1200" dirty="0" smtClean="0"/>
              <a:t>C1</a:t>
            </a:r>
            <a:endParaRPr lang="de-DE" sz="1200" dirty="0"/>
          </a:p>
        </p:txBody>
      </p:sp>
      <p:sp>
        <p:nvSpPr>
          <p:cNvPr id="152" name="Textfeld 151"/>
          <p:cNvSpPr txBox="1"/>
          <p:nvPr/>
        </p:nvSpPr>
        <p:spPr>
          <a:xfrm>
            <a:off x="3831222" y="2547166"/>
            <a:ext cx="346570" cy="276999"/>
          </a:xfrm>
          <a:prstGeom prst="rect">
            <a:avLst/>
          </a:prstGeom>
          <a:noFill/>
        </p:spPr>
        <p:txBody>
          <a:bodyPr wrap="none" rtlCol="0">
            <a:spAutoFit/>
          </a:bodyPr>
          <a:lstStyle/>
          <a:p>
            <a:r>
              <a:rPr lang="de-DE" sz="1200" dirty="0" smtClean="0"/>
              <a:t>B1</a:t>
            </a:r>
            <a:endParaRPr lang="de-DE" sz="1200" dirty="0"/>
          </a:p>
        </p:txBody>
      </p:sp>
      <p:sp>
        <p:nvSpPr>
          <p:cNvPr id="153" name="Textfeld 152"/>
          <p:cNvSpPr txBox="1"/>
          <p:nvPr/>
        </p:nvSpPr>
        <p:spPr>
          <a:xfrm>
            <a:off x="5512517" y="5452416"/>
            <a:ext cx="344966" cy="276999"/>
          </a:xfrm>
          <a:prstGeom prst="rect">
            <a:avLst/>
          </a:prstGeom>
          <a:noFill/>
        </p:spPr>
        <p:txBody>
          <a:bodyPr wrap="none" rtlCol="0">
            <a:spAutoFit/>
          </a:bodyPr>
          <a:lstStyle/>
          <a:p>
            <a:r>
              <a:rPr lang="de-DE" sz="1200" dirty="0" smtClean="0"/>
              <a:t>C1</a:t>
            </a:r>
            <a:endParaRPr lang="de-DE" sz="1200" dirty="0"/>
          </a:p>
        </p:txBody>
      </p:sp>
      <p:sp>
        <p:nvSpPr>
          <p:cNvPr id="154" name="Textfeld 153"/>
          <p:cNvSpPr txBox="1"/>
          <p:nvPr/>
        </p:nvSpPr>
        <p:spPr>
          <a:xfrm>
            <a:off x="3725962" y="3543556"/>
            <a:ext cx="344966" cy="276999"/>
          </a:xfrm>
          <a:prstGeom prst="rect">
            <a:avLst/>
          </a:prstGeom>
          <a:noFill/>
        </p:spPr>
        <p:txBody>
          <a:bodyPr wrap="none" rtlCol="0">
            <a:spAutoFit/>
          </a:bodyPr>
          <a:lstStyle/>
          <a:p>
            <a:r>
              <a:rPr lang="de-DE" sz="1200" dirty="0" smtClean="0"/>
              <a:t>C1</a:t>
            </a:r>
            <a:endParaRPr lang="de-DE" sz="1200" dirty="0"/>
          </a:p>
        </p:txBody>
      </p:sp>
      <p:sp>
        <p:nvSpPr>
          <p:cNvPr id="155" name="Textfeld 154"/>
          <p:cNvSpPr txBox="1"/>
          <p:nvPr/>
        </p:nvSpPr>
        <p:spPr>
          <a:xfrm>
            <a:off x="4681737" y="5123109"/>
            <a:ext cx="346570" cy="276999"/>
          </a:xfrm>
          <a:prstGeom prst="rect">
            <a:avLst/>
          </a:prstGeom>
          <a:noFill/>
        </p:spPr>
        <p:txBody>
          <a:bodyPr wrap="none" rtlCol="0">
            <a:spAutoFit/>
          </a:bodyPr>
          <a:lstStyle/>
          <a:p>
            <a:r>
              <a:rPr lang="de-DE" sz="1200" dirty="0" smtClean="0"/>
              <a:t>B1</a:t>
            </a:r>
            <a:endParaRPr lang="de-DE" sz="1200" dirty="0"/>
          </a:p>
        </p:txBody>
      </p:sp>
      <p:sp>
        <p:nvSpPr>
          <p:cNvPr id="156" name="Textfeld 155"/>
          <p:cNvSpPr txBox="1"/>
          <p:nvPr/>
        </p:nvSpPr>
        <p:spPr>
          <a:xfrm>
            <a:off x="6451642" y="5461892"/>
            <a:ext cx="344966" cy="276999"/>
          </a:xfrm>
          <a:prstGeom prst="rect">
            <a:avLst/>
          </a:prstGeom>
          <a:noFill/>
        </p:spPr>
        <p:txBody>
          <a:bodyPr wrap="none" rtlCol="0">
            <a:spAutoFit/>
          </a:bodyPr>
          <a:lstStyle/>
          <a:p>
            <a:r>
              <a:rPr lang="de-DE" sz="1200" dirty="0" smtClean="0"/>
              <a:t>C1</a:t>
            </a:r>
            <a:endParaRPr lang="de-DE" sz="1200" dirty="0"/>
          </a:p>
        </p:txBody>
      </p:sp>
      <p:sp>
        <p:nvSpPr>
          <p:cNvPr id="157" name="Textfeld 156"/>
          <p:cNvSpPr txBox="1"/>
          <p:nvPr/>
        </p:nvSpPr>
        <p:spPr>
          <a:xfrm>
            <a:off x="8078800" y="3479332"/>
            <a:ext cx="344966" cy="276999"/>
          </a:xfrm>
          <a:prstGeom prst="rect">
            <a:avLst/>
          </a:prstGeom>
          <a:noFill/>
        </p:spPr>
        <p:txBody>
          <a:bodyPr wrap="none" rtlCol="0">
            <a:spAutoFit/>
          </a:bodyPr>
          <a:lstStyle/>
          <a:p>
            <a:r>
              <a:rPr lang="de-DE" sz="1200" dirty="0" smtClean="0"/>
              <a:t>C1</a:t>
            </a:r>
            <a:endParaRPr lang="de-DE" sz="1200" dirty="0"/>
          </a:p>
        </p:txBody>
      </p:sp>
      <p:sp>
        <p:nvSpPr>
          <p:cNvPr id="158" name="Textfeld 157"/>
          <p:cNvSpPr txBox="1"/>
          <p:nvPr/>
        </p:nvSpPr>
        <p:spPr>
          <a:xfrm>
            <a:off x="7237534" y="5038059"/>
            <a:ext cx="346570" cy="276999"/>
          </a:xfrm>
          <a:prstGeom prst="rect">
            <a:avLst/>
          </a:prstGeom>
          <a:noFill/>
        </p:spPr>
        <p:txBody>
          <a:bodyPr wrap="none" rtlCol="0">
            <a:spAutoFit/>
          </a:bodyPr>
          <a:lstStyle/>
          <a:p>
            <a:r>
              <a:rPr lang="de-DE" sz="1200" dirty="0" smtClean="0"/>
              <a:t>B1</a:t>
            </a:r>
            <a:endParaRPr lang="de-DE" sz="1200" dirty="0"/>
          </a:p>
        </p:txBody>
      </p:sp>
      <p:sp>
        <p:nvSpPr>
          <p:cNvPr id="159" name="Textfeld 158"/>
          <p:cNvSpPr txBox="1"/>
          <p:nvPr/>
        </p:nvSpPr>
        <p:spPr>
          <a:xfrm>
            <a:off x="7827670" y="4425649"/>
            <a:ext cx="344966" cy="276999"/>
          </a:xfrm>
          <a:prstGeom prst="rect">
            <a:avLst/>
          </a:prstGeom>
          <a:noFill/>
        </p:spPr>
        <p:txBody>
          <a:bodyPr wrap="none" rtlCol="0">
            <a:spAutoFit/>
          </a:bodyPr>
          <a:lstStyle/>
          <a:p>
            <a:r>
              <a:rPr lang="de-DE" sz="1200" dirty="0" smtClean="0"/>
              <a:t>C1</a:t>
            </a:r>
            <a:endParaRPr lang="de-DE" sz="1200" dirty="0"/>
          </a:p>
        </p:txBody>
      </p:sp>
      <p:sp>
        <p:nvSpPr>
          <p:cNvPr id="160" name="Textfeld 159"/>
          <p:cNvSpPr txBox="1"/>
          <p:nvPr/>
        </p:nvSpPr>
        <p:spPr>
          <a:xfrm>
            <a:off x="5273301" y="4400826"/>
            <a:ext cx="304892" cy="369332"/>
          </a:xfrm>
          <a:prstGeom prst="rect">
            <a:avLst/>
          </a:prstGeom>
          <a:noFill/>
        </p:spPr>
        <p:txBody>
          <a:bodyPr wrap="none" rtlCol="0">
            <a:spAutoFit/>
          </a:bodyPr>
          <a:lstStyle/>
          <a:p>
            <a:r>
              <a:rPr lang="de-DE" dirty="0" smtClean="0"/>
              <a:t>X</a:t>
            </a:r>
            <a:endParaRPr lang="de-DE" dirty="0"/>
          </a:p>
        </p:txBody>
      </p:sp>
      <p:cxnSp>
        <p:nvCxnSpPr>
          <p:cNvPr id="173" name="Gerader Verbinder 172"/>
          <p:cNvCxnSpPr/>
          <p:nvPr/>
        </p:nvCxnSpPr>
        <p:spPr>
          <a:xfrm>
            <a:off x="232258" y="1121608"/>
            <a:ext cx="1366335" cy="0"/>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77" name="Gruppieren 176"/>
          <p:cNvGrpSpPr/>
          <p:nvPr/>
        </p:nvGrpSpPr>
        <p:grpSpPr>
          <a:xfrm>
            <a:off x="2700121" y="42436"/>
            <a:ext cx="6537012" cy="6572166"/>
            <a:chOff x="2700121" y="42436"/>
            <a:chExt cx="6537012" cy="6572166"/>
          </a:xfrm>
        </p:grpSpPr>
        <p:grpSp>
          <p:nvGrpSpPr>
            <p:cNvPr id="138" name="Gruppieren 137"/>
            <p:cNvGrpSpPr/>
            <p:nvPr/>
          </p:nvGrpSpPr>
          <p:grpSpPr>
            <a:xfrm>
              <a:off x="2700121" y="357554"/>
              <a:ext cx="6537012" cy="6257048"/>
              <a:chOff x="2700121" y="357554"/>
              <a:chExt cx="6537012" cy="6257048"/>
            </a:xfrm>
          </p:grpSpPr>
          <p:cxnSp>
            <p:nvCxnSpPr>
              <p:cNvPr id="7" name="Gerader Verbinder 6"/>
              <p:cNvCxnSpPr/>
              <p:nvPr/>
            </p:nvCxnSpPr>
            <p:spPr>
              <a:xfrm>
                <a:off x="6652846" y="357554"/>
                <a:ext cx="1242646" cy="50409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7895492" y="861646"/>
                <a:ext cx="948477" cy="100232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5429378" y="357554"/>
                <a:ext cx="1223468"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flipH="1">
                <a:off x="9122833" y="3043767"/>
                <a:ext cx="114300" cy="13335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a:xfrm flipH="1">
                <a:off x="8462433" y="4377267"/>
                <a:ext cx="660400" cy="11797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a:off x="8843969" y="1863970"/>
                <a:ext cx="393164" cy="11797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flipH="1">
                <a:off x="6160771" y="6302427"/>
                <a:ext cx="1301474" cy="31217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flipH="1" flipV="1">
                <a:off x="4832995" y="6364432"/>
                <a:ext cx="1327776" cy="25017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flipH="1">
                <a:off x="7462245" y="5557181"/>
                <a:ext cx="995544" cy="74524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rot="8623816" flipH="1">
                <a:off x="3404291" y="4401859"/>
                <a:ext cx="114300" cy="13335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rot="8623816" flipH="1">
                <a:off x="2700121" y="3236398"/>
                <a:ext cx="660400" cy="11797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a:xfrm flipH="1" flipV="1">
                <a:off x="3809805" y="5639981"/>
                <a:ext cx="1023190" cy="72445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a:xfrm rot="12956105" flipH="1">
                <a:off x="3711193" y="773086"/>
                <a:ext cx="114300" cy="13335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flipV="1">
                <a:off x="2950031" y="1946153"/>
                <a:ext cx="380743" cy="1207229"/>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6" name="Gruppieren 175"/>
            <p:cNvGrpSpPr/>
            <p:nvPr/>
          </p:nvGrpSpPr>
          <p:grpSpPr>
            <a:xfrm>
              <a:off x="4059964" y="42436"/>
              <a:ext cx="1357232" cy="1197136"/>
              <a:chOff x="4059964" y="42436"/>
              <a:chExt cx="1357232" cy="1197136"/>
            </a:xfrm>
          </p:grpSpPr>
          <p:cxnSp>
            <p:nvCxnSpPr>
              <p:cNvPr id="46" name="Gerader Verbinder 45"/>
              <p:cNvCxnSpPr/>
              <p:nvPr/>
            </p:nvCxnSpPr>
            <p:spPr>
              <a:xfrm rot="12956105" flipH="1">
                <a:off x="4489260" y="59775"/>
                <a:ext cx="660400" cy="1179797"/>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1" name="Gerader Verbinder 160"/>
              <p:cNvCxnSpPr/>
              <p:nvPr/>
            </p:nvCxnSpPr>
            <p:spPr>
              <a:xfrm>
                <a:off x="4059964" y="605766"/>
                <a:ext cx="154850" cy="33498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Gerader Verbinder 174"/>
              <p:cNvCxnSpPr/>
              <p:nvPr/>
            </p:nvCxnSpPr>
            <p:spPr>
              <a:xfrm>
                <a:off x="5262346" y="42436"/>
                <a:ext cx="154850" cy="33498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80" name="Textfeld 179"/>
          <p:cNvSpPr txBox="1"/>
          <p:nvPr/>
        </p:nvSpPr>
        <p:spPr>
          <a:xfrm>
            <a:off x="8033325" y="1933227"/>
            <a:ext cx="646331" cy="369332"/>
          </a:xfrm>
          <a:prstGeom prst="rect">
            <a:avLst/>
          </a:prstGeom>
          <a:noFill/>
        </p:spPr>
        <p:txBody>
          <a:bodyPr wrap="none" rtlCol="0">
            <a:spAutoFit/>
          </a:bodyPr>
          <a:lstStyle/>
          <a:p>
            <a:r>
              <a:rPr lang="de-DE" dirty="0" smtClean="0"/>
              <a:t>Bank</a:t>
            </a:r>
            <a:endParaRPr lang="de-DE" dirty="0"/>
          </a:p>
        </p:txBody>
      </p:sp>
      <p:sp>
        <p:nvSpPr>
          <p:cNvPr id="93" name="Textfeld 92"/>
          <p:cNvSpPr txBox="1"/>
          <p:nvPr/>
        </p:nvSpPr>
        <p:spPr>
          <a:xfrm>
            <a:off x="9792260" y="3277889"/>
            <a:ext cx="553165" cy="276999"/>
          </a:xfrm>
          <a:prstGeom prst="rect">
            <a:avLst/>
          </a:prstGeom>
          <a:noFill/>
        </p:spPr>
        <p:txBody>
          <a:bodyPr wrap="none" rtlCol="0">
            <a:spAutoFit/>
          </a:bodyPr>
          <a:lstStyle/>
          <a:p>
            <a:r>
              <a:rPr lang="de-DE" sz="1200" dirty="0" smtClean="0"/>
              <a:t>Osten</a:t>
            </a:r>
            <a:endParaRPr lang="de-DE" sz="1200" dirty="0"/>
          </a:p>
        </p:txBody>
      </p:sp>
      <p:sp>
        <p:nvSpPr>
          <p:cNvPr id="94" name="Textfeld 93"/>
          <p:cNvSpPr txBox="1"/>
          <p:nvPr/>
        </p:nvSpPr>
        <p:spPr>
          <a:xfrm>
            <a:off x="1830858" y="3272926"/>
            <a:ext cx="658129" cy="276999"/>
          </a:xfrm>
          <a:prstGeom prst="rect">
            <a:avLst/>
          </a:prstGeom>
          <a:noFill/>
        </p:spPr>
        <p:txBody>
          <a:bodyPr wrap="none" rtlCol="0">
            <a:spAutoFit/>
          </a:bodyPr>
          <a:lstStyle/>
          <a:p>
            <a:r>
              <a:rPr lang="de-DE" sz="1200" dirty="0" smtClean="0"/>
              <a:t>Westen</a:t>
            </a:r>
            <a:endParaRPr lang="de-DE" sz="1200" dirty="0"/>
          </a:p>
        </p:txBody>
      </p:sp>
      <p:sp>
        <p:nvSpPr>
          <p:cNvPr id="95" name="Textfeld 94"/>
          <p:cNvSpPr txBox="1"/>
          <p:nvPr/>
        </p:nvSpPr>
        <p:spPr>
          <a:xfrm>
            <a:off x="6520144" y="4418595"/>
            <a:ext cx="304892" cy="369332"/>
          </a:xfrm>
          <a:prstGeom prst="rect">
            <a:avLst/>
          </a:prstGeom>
          <a:noFill/>
        </p:spPr>
        <p:txBody>
          <a:bodyPr wrap="none" rtlCol="0">
            <a:spAutoFit/>
          </a:bodyPr>
          <a:lstStyle/>
          <a:p>
            <a:r>
              <a:rPr lang="de-DE" dirty="0" smtClean="0"/>
              <a:t>X</a:t>
            </a:r>
            <a:endParaRPr lang="de-DE" dirty="0"/>
          </a:p>
        </p:txBody>
      </p:sp>
      <p:sp>
        <p:nvSpPr>
          <p:cNvPr id="97" name="Textfeld 96"/>
          <p:cNvSpPr txBox="1"/>
          <p:nvPr/>
        </p:nvSpPr>
        <p:spPr>
          <a:xfrm>
            <a:off x="7148232" y="3451348"/>
            <a:ext cx="304892" cy="369332"/>
          </a:xfrm>
          <a:prstGeom prst="rect">
            <a:avLst/>
          </a:prstGeom>
          <a:noFill/>
        </p:spPr>
        <p:txBody>
          <a:bodyPr wrap="none" rtlCol="0">
            <a:spAutoFit/>
          </a:bodyPr>
          <a:lstStyle/>
          <a:p>
            <a:r>
              <a:rPr lang="de-DE" dirty="0" smtClean="0"/>
              <a:t>X</a:t>
            </a:r>
            <a:endParaRPr lang="de-DE" dirty="0"/>
          </a:p>
        </p:txBody>
      </p:sp>
      <p:sp>
        <p:nvSpPr>
          <p:cNvPr id="98" name="Textfeld 97"/>
          <p:cNvSpPr txBox="1"/>
          <p:nvPr/>
        </p:nvSpPr>
        <p:spPr>
          <a:xfrm>
            <a:off x="7063938" y="3250009"/>
            <a:ext cx="1205779" cy="369332"/>
          </a:xfrm>
          <a:prstGeom prst="rect">
            <a:avLst/>
          </a:prstGeom>
          <a:noFill/>
        </p:spPr>
        <p:txBody>
          <a:bodyPr wrap="none" rtlCol="0">
            <a:spAutoFit/>
          </a:bodyPr>
          <a:lstStyle/>
          <a:p>
            <a:r>
              <a:rPr lang="de-DE" dirty="0" smtClean="0">
                <a:sym typeface="Wingdings" panose="05000000000000000000" pitchFamily="2" charset="2"/>
              </a:rPr>
              <a:t>75 cm</a:t>
            </a:r>
            <a:endParaRPr lang="de-DE" dirty="0"/>
          </a:p>
        </p:txBody>
      </p:sp>
      <p:sp>
        <p:nvSpPr>
          <p:cNvPr id="99" name="Textfeld 98"/>
          <p:cNvSpPr txBox="1"/>
          <p:nvPr/>
        </p:nvSpPr>
        <p:spPr>
          <a:xfrm>
            <a:off x="8138664" y="3245022"/>
            <a:ext cx="1127232" cy="369332"/>
          </a:xfrm>
          <a:prstGeom prst="rect">
            <a:avLst/>
          </a:prstGeom>
          <a:noFill/>
        </p:spPr>
        <p:txBody>
          <a:bodyPr wrap="none" rtlCol="0">
            <a:spAutoFit/>
          </a:bodyPr>
          <a:lstStyle/>
          <a:p>
            <a:r>
              <a:rPr lang="de-DE" dirty="0" smtClean="0">
                <a:sym typeface="Wingdings" panose="05000000000000000000" pitchFamily="2" charset="2"/>
              </a:rPr>
              <a:t> 1 m </a:t>
            </a:r>
            <a:endParaRPr lang="de-DE" dirty="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48" y="4212077"/>
            <a:ext cx="2839503" cy="2537428"/>
          </a:xfrm>
          <a:prstGeom prst="rect">
            <a:avLst/>
          </a:prstGeom>
        </p:spPr>
      </p:pic>
      <p:sp>
        <p:nvSpPr>
          <p:cNvPr id="3" name="Textfeld 2"/>
          <p:cNvSpPr txBox="1"/>
          <p:nvPr/>
        </p:nvSpPr>
        <p:spPr>
          <a:xfrm>
            <a:off x="7182248" y="9190"/>
            <a:ext cx="1821507" cy="369332"/>
          </a:xfrm>
          <a:prstGeom prst="rect">
            <a:avLst/>
          </a:prstGeom>
          <a:noFill/>
        </p:spPr>
        <p:txBody>
          <a:bodyPr wrap="square" rtlCol="0">
            <a:spAutoFit/>
          </a:bodyPr>
          <a:lstStyle/>
          <a:p>
            <a:pPr algn="ctr"/>
            <a:r>
              <a:rPr lang="de-DE" dirty="0" smtClean="0"/>
              <a:t>Wasserspeicher</a:t>
            </a:r>
            <a:endParaRPr lang="de-DE" dirty="0"/>
          </a:p>
        </p:txBody>
      </p:sp>
      <p:sp>
        <p:nvSpPr>
          <p:cNvPr id="5" name="Ellipse 4"/>
          <p:cNvSpPr/>
          <p:nvPr/>
        </p:nvSpPr>
        <p:spPr>
          <a:xfrm rot="752300">
            <a:off x="5509856" y="425764"/>
            <a:ext cx="2161684" cy="955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1" name="Gerade Verbindung mit Pfeil 100"/>
          <p:cNvCxnSpPr/>
          <p:nvPr/>
        </p:nvCxnSpPr>
        <p:spPr>
          <a:xfrm flipH="1">
            <a:off x="6723538" y="260973"/>
            <a:ext cx="629945" cy="332174"/>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99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hteck 178"/>
          <p:cNvSpPr/>
          <p:nvPr/>
        </p:nvSpPr>
        <p:spPr>
          <a:xfrm rot="4292111">
            <a:off x="7711859" y="2560209"/>
            <a:ext cx="907354" cy="291974"/>
          </a:xfrm>
          <a:prstGeom prst="rect">
            <a:avLst/>
          </a:prstGeom>
          <a:pattFill prst="dkHorz">
            <a:fgClr>
              <a:schemeClr val="accent2">
                <a:lumMod val="60000"/>
                <a:lumOff val="40000"/>
              </a:schemeClr>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8" name="Rechteck 177"/>
          <p:cNvSpPr/>
          <p:nvPr/>
        </p:nvSpPr>
        <p:spPr>
          <a:xfrm rot="2820000">
            <a:off x="7223862" y="1824025"/>
            <a:ext cx="984659" cy="291974"/>
          </a:xfrm>
          <a:prstGeom prst="rect">
            <a:avLst/>
          </a:prstGeom>
          <a:pattFill prst="dkHorz">
            <a:fgClr>
              <a:schemeClr val="accent2">
                <a:lumMod val="60000"/>
                <a:lumOff val="40000"/>
              </a:schemeClr>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241161" y="172108"/>
            <a:ext cx="1272208" cy="707886"/>
          </a:xfrm>
          <a:prstGeom prst="rect">
            <a:avLst/>
          </a:prstGeom>
          <a:noFill/>
        </p:spPr>
        <p:txBody>
          <a:bodyPr wrap="none" rtlCol="0">
            <a:spAutoFit/>
          </a:bodyPr>
          <a:lstStyle/>
          <a:p>
            <a:pPr algn="ctr"/>
            <a:r>
              <a:rPr lang="de-DE" sz="2000" b="1" dirty="0" smtClean="0"/>
              <a:t>Draufsicht</a:t>
            </a:r>
          </a:p>
          <a:p>
            <a:pPr algn="ctr"/>
            <a:r>
              <a:rPr lang="de-DE" sz="2000" b="1" dirty="0" smtClean="0"/>
              <a:t>Ventilator</a:t>
            </a:r>
          </a:p>
        </p:txBody>
      </p:sp>
      <p:sp>
        <p:nvSpPr>
          <p:cNvPr id="59" name="Textfeld 58"/>
          <p:cNvSpPr txBox="1"/>
          <p:nvPr/>
        </p:nvSpPr>
        <p:spPr>
          <a:xfrm>
            <a:off x="4037840" y="5985577"/>
            <a:ext cx="309700" cy="369332"/>
          </a:xfrm>
          <a:prstGeom prst="rect">
            <a:avLst/>
          </a:prstGeom>
          <a:noFill/>
        </p:spPr>
        <p:txBody>
          <a:bodyPr wrap="none" rtlCol="0">
            <a:spAutoFit/>
          </a:bodyPr>
          <a:lstStyle/>
          <a:p>
            <a:r>
              <a:rPr lang="de-DE" dirty="0" smtClean="0"/>
              <a:t>B</a:t>
            </a:r>
            <a:endParaRPr lang="de-DE" dirty="0"/>
          </a:p>
        </p:txBody>
      </p:sp>
      <p:sp>
        <p:nvSpPr>
          <p:cNvPr id="60" name="Textfeld 59"/>
          <p:cNvSpPr txBox="1"/>
          <p:nvPr/>
        </p:nvSpPr>
        <p:spPr>
          <a:xfrm>
            <a:off x="3362889" y="5329736"/>
            <a:ext cx="308098" cy="369332"/>
          </a:xfrm>
          <a:prstGeom prst="rect">
            <a:avLst/>
          </a:prstGeom>
          <a:noFill/>
        </p:spPr>
        <p:txBody>
          <a:bodyPr wrap="none" rtlCol="0">
            <a:spAutoFit/>
          </a:bodyPr>
          <a:lstStyle/>
          <a:p>
            <a:r>
              <a:rPr lang="de-DE" dirty="0" smtClean="0"/>
              <a:t>C</a:t>
            </a:r>
            <a:endParaRPr lang="de-DE" dirty="0"/>
          </a:p>
        </p:txBody>
      </p:sp>
      <p:sp>
        <p:nvSpPr>
          <p:cNvPr id="61" name="Textfeld 60"/>
          <p:cNvSpPr txBox="1"/>
          <p:nvPr/>
        </p:nvSpPr>
        <p:spPr>
          <a:xfrm>
            <a:off x="2730364" y="3622726"/>
            <a:ext cx="308098" cy="369332"/>
          </a:xfrm>
          <a:prstGeom prst="rect">
            <a:avLst/>
          </a:prstGeom>
          <a:noFill/>
        </p:spPr>
        <p:txBody>
          <a:bodyPr wrap="none" rtlCol="0">
            <a:spAutoFit/>
          </a:bodyPr>
          <a:lstStyle/>
          <a:p>
            <a:r>
              <a:rPr lang="de-DE" dirty="0" smtClean="0"/>
              <a:t>C</a:t>
            </a:r>
            <a:endParaRPr lang="de-DE" dirty="0"/>
          </a:p>
        </p:txBody>
      </p:sp>
      <p:sp>
        <p:nvSpPr>
          <p:cNvPr id="62" name="Textfeld 61"/>
          <p:cNvSpPr txBox="1"/>
          <p:nvPr/>
        </p:nvSpPr>
        <p:spPr>
          <a:xfrm>
            <a:off x="2830702" y="2237607"/>
            <a:ext cx="309700" cy="369332"/>
          </a:xfrm>
          <a:prstGeom prst="rect">
            <a:avLst/>
          </a:prstGeom>
          <a:noFill/>
        </p:spPr>
        <p:txBody>
          <a:bodyPr wrap="none" rtlCol="0">
            <a:spAutoFit/>
          </a:bodyPr>
          <a:lstStyle/>
          <a:p>
            <a:r>
              <a:rPr lang="de-DE" dirty="0" smtClean="0"/>
              <a:t>B</a:t>
            </a:r>
            <a:endParaRPr lang="de-DE" dirty="0"/>
          </a:p>
        </p:txBody>
      </p:sp>
      <p:sp>
        <p:nvSpPr>
          <p:cNvPr id="63" name="Textfeld 62"/>
          <p:cNvSpPr txBox="1"/>
          <p:nvPr/>
        </p:nvSpPr>
        <p:spPr>
          <a:xfrm>
            <a:off x="7351826" y="347829"/>
            <a:ext cx="308098" cy="369332"/>
          </a:xfrm>
          <a:prstGeom prst="rect">
            <a:avLst/>
          </a:prstGeom>
          <a:noFill/>
        </p:spPr>
        <p:txBody>
          <a:bodyPr wrap="none" rtlCol="0">
            <a:spAutoFit/>
          </a:bodyPr>
          <a:lstStyle/>
          <a:p>
            <a:r>
              <a:rPr lang="de-DE" dirty="0" smtClean="0"/>
              <a:t>C</a:t>
            </a:r>
            <a:endParaRPr lang="de-DE" dirty="0"/>
          </a:p>
        </p:txBody>
      </p:sp>
      <p:sp>
        <p:nvSpPr>
          <p:cNvPr id="64" name="Textfeld 63"/>
          <p:cNvSpPr txBox="1"/>
          <p:nvPr/>
        </p:nvSpPr>
        <p:spPr>
          <a:xfrm>
            <a:off x="8844168" y="4819072"/>
            <a:ext cx="308098" cy="369332"/>
          </a:xfrm>
          <a:prstGeom prst="rect">
            <a:avLst/>
          </a:prstGeom>
          <a:noFill/>
        </p:spPr>
        <p:txBody>
          <a:bodyPr wrap="none" rtlCol="0">
            <a:spAutoFit/>
          </a:bodyPr>
          <a:lstStyle/>
          <a:p>
            <a:r>
              <a:rPr lang="de-DE" dirty="0" smtClean="0"/>
              <a:t>C</a:t>
            </a:r>
            <a:endParaRPr lang="de-DE" dirty="0"/>
          </a:p>
        </p:txBody>
      </p:sp>
      <p:sp>
        <p:nvSpPr>
          <p:cNvPr id="65" name="Textfeld 64"/>
          <p:cNvSpPr txBox="1"/>
          <p:nvPr/>
        </p:nvSpPr>
        <p:spPr>
          <a:xfrm>
            <a:off x="6372370" y="19617"/>
            <a:ext cx="309700" cy="369332"/>
          </a:xfrm>
          <a:prstGeom prst="rect">
            <a:avLst/>
          </a:prstGeom>
          <a:noFill/>
        </p:spPr>
        <p:txBody>
          <a:bodyPr wrap="none" rtlCol="0">
            <a:spAutoFit/>
          </a:bodyPr>
          <a:lstStyle/>
          <a:p>
            <a:r>
              <a:rPr lang="de-DE" dirty="0" smtClean="0"/>
              <a:t>B</a:t>
            </a:r>
            <a:endParaRPr lang="de-DE" dirty="0"/>
          </a:p>
        </p:txBody>
      </p:sp>
      <p:sp>
        <p:nvSpPr>
          <p:cNvPr id="66" name="Textfeld 65"/>
          <p:cNvSpPr txBox="1"/>
          <p:nvPr/>
        </p:nvSpPr>
        <p:spPr>
          <a:xfrm>
            <a:off x="4698876" y="663024"/>
            <a:ext cx="308098" cy="369332"/>
          </a:xfrm>
          <a:prstGeom prst="rect">
            <a:avLst/>
          </a:prstGeom>
          <a:noFill/>
        </p:spPr>
        <p:txBody>
          <a:bodyPr wrap="none" rtlCol="0">
            <a:spAutoFit/>
          </a:bodyPr>
          <a:lstStyle/>
          <a:p>
            <a:r>
              <a:rPr lang="de-DE" dirty="0" smtClean="0"/>
              <a:t>C</a:t>
            </a:r>
            <a:endParaRPr lang="de-DE" dirty="0"/>
          </a:p>
        </p:txBody>
      </p:sp>
      <p:sp>
        <p:nvSpPr>
          <p:cNvPr id="67" name="Textfeld 66"/>
          <p:cNvSpPr txBox="1"/>
          <p:nvPr/>
        </p:nvSpPr>
        <p:spPr>
          <a:xfrm>
            <a:off x="3577623" y="993475"/>
            <a:ext cx="308098" cy="369332"/>
          </a:xfrm>
          <a:prstGeom prst="rect">
            <a:avLst/>
          </a:prstGeom>
          <a:noFill/>
        </p:spPr>
        <p:txBody>
          <a:bodyPr wrap="none" rtlCol="0">
            <a:spAutoFit/>
          </a:bodyPr>
          <a:lstStyle/>
          <a:p>
            <a:r>
              <a:rPr lang="de-DE" dirty="0" smtClean="0"/>
              <a:t>C</a:t>
            </a:r>
            <a:endParaRPr lang="de-DE" dirty="0"/>
          </a:p>
        </p:txBody>
      </p:sp>
      <p:sp>
        <p:nvSpPr>
          <p:cNvPr id="68" name="Textfeld 67"/>
          <p:cNvSpPr txBox="1"/>
          <p:nvPr/>
        </p:nvSpPr>
        <p:spPr>
          <a:xfrm>
            <a:off x="9071363" y="2219640"/>
            <a:ext cx="309700" cy="369332"/>
          </a:xfrm>
          <a:prstGeom prst="rect">
            <a:avLst/>
          </a:prstGeom>
          <a:noFill/>
        </p:spPr>
        <p:txBody>
          <a:bodyPr wrap="none" rtlCol="0">
            <a:spAutoFit/>
          </a:bodyPr>
          <a:lstStyle/>
          <a:p>
            <a:r>
              <a:rPr lang="de-DE" dirty="0" smtClean="0"/>
              <a:t>B</a:t>
            </a:r>
            <a:endParaRPr lang="de-DE" dirty="0"/>
          </a:p>
        </p:txBody>
      </p:sp>
      <p:sp>
        <p:nvSpPr>
          <p:cNvPr id="69" name="Textfeld 68"/>
          <p:cNvSpPr txBox="1"/>
          <p:nvPr/>
        </p:nvSpPr>
        <p:spPr>
          <a:xfrm>
            <a:off x="6664424" y="6141550"/>
            <a:ext cx="308098" cy="369332"/>
          </a:xfrm>
          <a:prstGeom prst="rect">
            <a:avLst/>
          </a:prstGeom>
          <a:noFill/>
        </p:spPr>
        <p:txBody>
          <a:bodyPr wrap="none" rtlCol="0">
            <a:spAutoFit/>
          </a:bodyPr>
          <a:lstStyle/>
          <a:p>
            <a:r>
              <a:rPr lang="de-DE" dirty="0" smtClean="0"/>
              <a:t>C</a:t>
            </a:r>
            <a:endParaRPr lang="de-DE" dirty="0"/>
          </a:p>
        </p:txBody>
      </p:sp>
      <p:sp>
        <p:nvSpPr>
          <p:cNvPr id="70" name="Textfeld 69"/>
          <p:cNvSpPr txBox="1"/>
          <p:nvPr/>
        </p:nvSpPr>
        <p:spPr>
          <a:xfrm>
            <a:off x="8357750" y="1061541"/>
            <a:ext cx="308098" cy="369332"/>
          </a:xfrm>
          <a:prstGeom prst="rect">
            <a:avLst/>
          </a:prstGeom>
          <a:noFill/>
        </p:spPr>
        <p:txBody>
          <a:bodyPr wrap="none" rtlCol="0">
            <a:spAutoFit/>
          </a:bodyPr>
          <a:lstStyle/>
          <a:p>
            <a:r>
              <a:rPr lang="de-DE" dirty="0" smtClean="0"/>
              <a:t>C</a:t>
            </a:r>
            <a:endParaRPr lang="de-DE" dirty="0"/>
          </a:p>
        </p:txBody>
      </p:sp>
      <p:sp>
        <p:nvSpPr>
          <p:cNvPr id="71" name="Textfeld 70"/>
          <p:cNvSpPr txBox="1"/>
          <p:nvPr/>
        </p:nvSpPr>
        <p:spPr>
          <a:xfrm>
            <a:off x="7960017" y="5929803"/>
            <a:ext cx="309700" cy="369332"/>
          </a:xfrm>
          <a:prstGeom prst="rect">
            <a:avLst/>
          </a:prstGeom>
          <a:noFill/>
        </p:spPr>
        <p:txBody>
          <a:bodyPr wrap="none" rtlCol="0">
            <a:spAutoFit/>
          </a:bodyPr>
          <a:lstStyle/>
          <a:p>
            <a:r>
              <a:rPr lang="de-DE" dirty="0" smtClean="0"/>
              <a:t>B</a:t>
            </a:r>
            <a:endParaRPr lang="de-DE" dirty="0"/>
          </a:p>
        </p:txBody>
      </p:sp>
      <p:sp>
        <p:nvSpPr>
          <p:cNvPr id="72" name="Textfeld 71"/>
          <p:cNvSpPr txBox="1"/>
          <p:nvPr/>
        </p:nvSpPr>
        <p:spPr>
          <a:xfrm>
            <a:off x="5384633" y="6176557"/>
            <a:ext cx="308098" cy="369332"/>
          </a:xfrm>
          <a:prstGeom prst="rect">
            <a:avLst/>
          </a:prstGeom>
          <a:noFill/>
        </p:spPr>
        <p:txBody>
          <a:bodyPr wrap="none" rtlCol="0">
            <a:spAutoFit/>
          </a:bodyPr>
          <a:lstStyle/>
          <a:p>
            <a:r>
              <a:rPr lang="de-DE" dirty="0" smtClean="0"/>
              <a:t>C</a:t>
            </a:r>
            <a:endParaRPr lang="de-DE" dirty="0"/>
          </a:p>
        </p:txBody>
      </p:sp>
      <p:sp>
        <p:nvSpPr>
          <p:cNvPr id="73" name="Textfeld 72"/>
          <p:cNvSpPr txBox="1"/>
          <p:nvPr/>
        </p:nvSpPr>
        <p:spPr>
          <a:xfrm>
            <a:off x="9207899" y="3451223"/>
            <a:ext cx="308098" cy="369332"/>
          </a:xfrm>
          <a:prstGeom prst="rect">
            <a:avLst/>
          </a:prstGeom>
          <a:noFill/>
        </p:spPr>
        <p:txBody>
          <a:bodyPr wrap="none" rtlCol="0">
            <a:spAutoFit/>
          </a:bodyPr>
          <a:lstStyle/>
          <a:p>
            <a:r>
              <a:rPr lang="de-DE" dirty="0" smtClean="0"/>
              <a:t>C</a:t>
            </a:r>
            <a:endParaRPr lang="de-DE" dirty="0"/>
          </a:p>
        </p:txBody>
      </p:sp>
      <p:cxnSp>
        <p:nvCxnSpPr>
          <p:cNvPr id="91" name="Gerader Verbinder 90"/>
          <p:cNvCxnSpPr/>
          <p:nvPr/>
        </p:nvCxnSpPr>
        <p:spPr>
          <a:xfrm flipH="1" flipV="1">
            <a:off x="4223277" y="939128"/>
            <a:ext cx="594107" cy="82371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96" name="Gruppieren 95"/>
          <p:cNvGrpSpPr/>
          <p:nvPr/>
        </p:nvGrpSpPr>
        <p:grpSpPr>
          <a:xfrm>
            <a:off x="3818795" y="1377139"/>
            <a:ext cx="4341370" cy="4181414"/>
            <a:chOff x="3727899" y="1285130"/>
            <a:chExt cx="4555678" cy="4387826"/>
          </a:xfrm>
        </p:grpSpPr>
        <p:cxnSp>
          <p:nvCxnSpPr>
            <p:cNvPr id="78" name="Gerader Verbinder 77"/>
            <p:cNvCxnSpPr/>
            <p:nvPr/>
          </p:nvCxnSpPr>
          <p:spPr>
            <a:xfrm>
              <a:off x="6482574" y="1285130"/>
              <a:ext cx="866007" cy="3535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Gerader Verbinder 78"/>
            <p:cNvCxnSpPr/>
            <p:nvPr/>
          </p:nvCxnSpPr>
          <p:spPr>
            <a:xfrm>
              <a:off x="7348580" y="1638630"/>
              <a:ext cx="660999" cy="70289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a:off x="5629933" y="1285130"/>
              <a:ext cx="852641"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flipH="1">
              <a:off x="8203921" y="3168867"/>
              <a:ext cx="79656" cy="93513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Gerader Verbinder 81"/>
            <p:cNvCxnSpPr/>
            <p:nvPr/>
          </p:nvCxnSpPr>
          <p:spPr>
            <a:xfrm flipH="1">
              <a:off x="7743685" y="4103999"/>
              <a:ext cx="460236" cy="82734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Gerader Verbinder 82"/>
            <p:cNvCxnSpPr/>
            <p:nvPr/>
          </p:nvCxnSpPr>
          <p:spPr>
            <a:xfrm>
              <a:off x="8009579" y="2341521"/>
              <a:ext cx="273998" cy="82734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Gerader Verbinder 83"/>
            <p:cNvCxnSpPr/>
            <p:nvPr/>
          </p:nvCxnSpPr>
          <p:spPr>
            <a:xfrm flipH="1">
              <a:off x="6139644" y="5454040"/>
              <a:ext cx="907004" cy="2189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Gerader Verbinder 84"/>
            <p:cNvCxnSpPr/>
            <p:nvPr/>
          </p:nvCxnSpPr>
          <p:spPr>
            <a:xfrm flipH="1" flipV="1">
              <a:off x="5214310" y="5497521"/>
              <a:ext cx="925334" cy="17543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Gerader Verbinder 85"/>
            <p:cNvCxnSpPr/>
            <p:nvPr/>
          </p:nvCxnSpPr>
          <p:spPr>
            <a:xfrm flipH="1">
              <a:off x="7046648" y="4931427"/>
              <a:ext cx="693800" cy="52261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Gerader Verbinder 86"/>
            <p:cNvCxnSpPr/>
            <p:nvPr/>
          </p:nvCxnSpPr>
          <p:spPr>
            <a:xfrm rot="8623816" flipH="1">
              <a:off x="4218639" y="4121245"/>
              <a:ext cx="79656" cy="93513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rot="8623816" flipH="1">
              <a:off x="3727899" y="3303952"/>
              <a:ext cx="460236" cy="82734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flipH="1" flipV="1">
              <a:off x="4501244" y="4989492"/>
              <a:ext cx="713066" cy="50803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rot="12956105" flipH="1">
              <a:off x="4432520" y="1576526"/>
              <a:ext cx="79656" cy="93513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flipV="1">
              <a:off x="3902063" y="2399153"/>
              <a:ext cx="265342" cy="84658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3" name="Sechseck 122"/>
          <p:cNvSpPr/>
          <p:nvPr/>
        </p:nvSpPr>
        <p:spPr>
          <a:xfrm rot="5400000">
            <a:off x="4767590" y="2360114"/>
            <a:ext cx="2565028" cy="2211231"/>
          </a:xfrm>
          <a:prstGeom prst="hexagon">
            <a:avLst/>
          </a:prstGeom>
          <a:noFill/>
          <a:ln w="444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5" name="Textfeld 124"/>
          <p:cNvSpPr txBox="1"/>
          <p:nvPr/>
        </p:nvSpPr>
        <p:spPr>
          <a:xfrm>
            <a:off x="5687042" y="43375"/>
            <a:ext cx="653833" cy="276999"/>
          </a:xfrm>
          <a:prstGeom prst="rect">
            <a:avLst/>
          </a:prstGeom>
          <a:noFill/>
        </p:spPr>
        <p:txBody>
          <a:bodyPr wrap="none" rtlCol="0">
            <a:spAutoFit/>
          </a:bodyPr>
          <a:lstStyle/>
          <a:p>
            <a:r>
              <a:rPr lang="de-DE" sz="1200" dirty="0" smtClean="0"/>
              <a:t>Norden</a:t>
            </a:r>
            <a:endParaRPr lang="de-DE" sz="1200" dirty="0"/>
          </a:p>
        </p:txBody>
      </p:sp>
      <p:sp>
        <p:nvSpPr>
          <p:cNvPr id="128" name="Textfeld 127"/>
          <p:cNvSpPr txBox="1"/>
          <p:nvPr/>
        </p:nvSpPr>
        <p:spPr>
          <a:xfrm>
            <a:off x="5873220" y="6577721"/>
            <a:ext cx="572593" cy="276999"/>
          </a:xfrm>
          <a:prstGeom prst="rect">
            <a:avLst/>
          </a:prstGeom>
          <a:noFill/>
        </p:spPr>
        <p:txBody>
          <a:bodyPr wrap="none" rtlCol="0">
            <a:spAutoFit/>
          </a:bodyPr>
          <a:lstStyle/>
          <a:p>
            <a:r>
              <a:rPr lang="de-DE" sz="1200" dirty="0" smtClean="0"/>
              <a:t>Süden</a:t>
            </a:r>
            <a:endParaRPr lang="de-DE" sz="1200" dirty="0"/>
          </a:p>
        </p:txBody>
      </p:sp>
      <p:cxnSp>
        <p:nvCxnSpPr>
          <p:cNvPr id="131" name="Gerader Verbinder 130"/>
          <p:cNvCxnSpPr/>
          <p:nvPr/>
        </p:nvCxnSpPr>
        <p:spPr>
          <a:xfrm flipH="1" flipV="1">
            <a:off x="5425747" y="370906"/>
            <a:ext cx="220021" cy="100223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34" name="Textfeld 133"/>
          <p:cNvSpPr txBox="1"/>
          <p:nvPr/>
        </p:nvSpPr>
        <p:spPr>
          <a:xfrm>
            <a:off x="4437156" y="190787"/>
            <a:ext cx="484556" cy="369332"/>
          </a:xfrm>
          <a:prstGeom prst="rect">
            <a:avLst/>
          </a:prstGeom>
          <a:noFill/>
        </p:spPr>
        <p:txBody>
          <a:bodyPr wrap="none" rtlCol="0">
            <a:spAutoFit/>
          </a:bodyPr>
          <a:lstStyle/>
          <a:p>
            <a:r>
              <a:rPr lang="de-DE" dirty="0" smtClean="0"/>
              <a:t>Tür</a:t>
            </a:r>
            <a:endParaRPr lang="de-DE" dirty="0"/>
          </a:p>
        </p:txBody>
      </p:sp>
      <p:sp>
        <p:nvSpPr>
          <p:cNvPr id="135" name="Textfeld 134"/>
          <p:cNvSpPr txBox="1"/>
          <p:nvPr/>
        </p:nvSpPr>
        <p:spPr>
          <a:xfrm>
            <a:off x="4155921" y="3105959"/>
            <a:ext cx="671979" cy="369332"/>
          </a:xfrm>
          <a:prstGeom prst="rect">
            <a:avLst/>
          </a:prstGeom>
          <a:noFill/>
        </p:spPr>
        <p:txBody>
          <a:bodyPr wrap="none" rtlCol="0">
            <a:spAutoFit/>
          </a:bodyPr>
          <a:lstStyle/>
          <a:p>
            <a:r>
              <a:rPr lang="de-DE" dirty="0" smtClean="0"/>
              <a:t>Gang</a:t>
            </a:r>
            <a:endParaRPr lang="de-DE" dirty="0"/>
          </a:p>
        </p:txBody>
      </p:sp>
      <p:sp>
        <p:nvSpPr>
          <p:cNvPr id="136" name="Textfeld 135"/>
          <p:cNvSpPr txBox="1"/>
          <p:nvPr/>
        </p:nvSpPr>
        <p:spPr>
          <a:xfrm>
            <a:off x="3388248" y="2029309"/>
            <a:ext cx="616259" cy="369332"/>
          </a:xfrm>
          <a:prstGeom prst="rect">
            <a:avLst/>
          </a:prstGeom>
          <a:noFill/>
        </p:spPr>
        <p:txBody>
          <a:bodyPr wrap="none" rtlCol="0">
            <a:spAutoFit/>
          </a:bodyPr>
          <a:lstStyle/>
          <a:p>
            <a:r>
              <a:rPr lang="de-DE" dirty="0" smtClean="0"/>
              <a:t>Beet</a:t>
            </a:r>
            <a:endParaRPr lang="de-DE" dirty="0"/>
          </a:p>
        </p:txBody>
      </p:sp>
      <p:sp>
        <p:nvSpPr>
          <p:cNvPr id="137" name="Textfeld 136"/>
          <p:cNvSpPr txBox="1"/>
          <p:nvPr/>
        </p:nvSpPr>
        <p:spPr>
          <a:xfrm>
            <a:off x="5779865" y="2752935"/>
            <a:ext cx="616259" cy="369332"/>
          </a:xfrm>
          <a:prstGeom prst="rect">
            <a:avLst/>
          </a:prstGeom>
          <a:noFill/>
        </p:spPr>
        <p:txBody>
          <a:bodyPr wrap="none" rtlCol="0">
            <a:spAutoFit/>
          </a:bodyPr>
          <a:lstStyle/>
          <a:p>
            <a:r>
              <a:rPr lang="de-DE" dirty="0" smtClean="0"/>
              <a:t>Beet</a:t>
            </a:r>
            <a:endParaRPr lang="de-DE" dirty="0"/>
          </a:p>
        </p:txBody>
      </p:sp>
      <p:sp>
        <p:nvSpPr>
          <p:cNvPr id="142" name="Textfeld 141"/>
          <p:cNvSpPr txBox="1"/>
          <p:nvPr/>
        </p:nvSpPr>
        <p:spPr>
          <a:xfrm>
            <a:off x="10303398" y="321735"/>
            <a:ext cx="1361270" cy="1323439"/>
          </a:xfrm>
          <a:prstGeom prst="rect">
            <a:avLst/>
          </a:prstGeom>
          <a:noFill/>
        </p:spPr>
        <p:txBody>
          <a:bodyPr wrap="none" rtlCol="0">
            <a:spAutoFit/>
          </a:bodyPr>
          <a:lstStyle>
            <a:defPPr>
              <a:defRPr lang="de-DE"/>
            </a:defPPr>
            <a:lvl1pPr>
              <a:defRPr sz="1600"/>
            </a:lvl1pPr>
          </a:lstStyle>
          <a:p>
            <a:r>
              <a:rPr lang="de-DE" dirty="0"/>
              <a:t>B = 105,13 cm</a:t>
            </a:r>
          </a:p>
          <a:p>
            <a:r>
              <a:rPr lang="de-DE" dirty="0"/>
              <a:t>C = 115,92 cm</a:t>
            </a:r>
          </a:p>
          <a:p>
            <a:r>
              <a:rPr lang="de-DE" dirty="0"/>
              <a:t>B1 = 66,90 cm</a:t>
            </a:r>
          </a:p>
          <a:p>
            <a:r>
              <a:rPr lang="de-DE" dirty="0"/>
              <a:t>C1 = 73,76 cm</a:t>
            </a:r>
          </a:p>
          <a:p>
            <a:r>
              <a:rPr lang="de-DE" dirty="0"/>
              <a:t>X = 120 cm</a:t>
            </a:r>
          </a:p>
        </p:txBody>
      </p:sp>
      <p:sp>
        <p:nvSpPr>
          <p:cNvPr id="143" name="Textfeld 142"/>
          <p:cNvSpPr txBox="1"/>
          <p:nvPr/>
        </p:nvSpPr>
        <p:spPr>
          <a:xfrm>
            <a:off x="5040732" y="3511637"/>
            <a:ext cx="2019784" cy="369332"/>
          </a:xfrm>
          <a:prstGeom prst="rect">
            <a:avLst/>
          </a:prstGeom>
          <a:noFill/>
        </p:spPr>
        <p:txBody>
          <a:bodyPr wrap="none" rtlCol="0">
            <a:spAutoFit/>
          </a:bodyPr>
          <a:lstStyle/>
          <a:p>
            <a:r>
              <a:rPr lang="de-DE" dirty="0" smtClean="0">
                <a:sym typeface="Wingdings" panose="05000000000000000000" pitchFamily="2" charset="2"/>
              </a:rPr>
              <a:t>   </a:t>
            </a:r>
            <a:r>
              <a:rPr lang="de-DE" dirty="0" err="1" smtClean="0">
                <a:sym typeface="Wingdings" panose="05000000000000000000" pitchFamily="2" charset="2"/>
              </a:rPr>
              <a:t>ca</a:t>
            </a:r>
            <a:r>
              <a:rPr lang="de-DE" dirty="0" smtClean="0">
                <a:sym typeface="Wingdings" panose="05000000000000000000" pitchFamily="2" charset="2"/>
              </a:rPr>
              <a:t> 2 m   </a:t>
            </a:r>
            <a:endParaRPr lang="de-DE" dirty="0"/>
          </a:p>
        </p:txBody>
      </p:sp>
      <p:sp>
        <p:nvSpPr>
          <p:cNvPr id="145" name="Textfeld 144"/>
          <p:cNvSpPr txBox="1"/>
          <p:nvPr/>
        </p:nvSpPr>
        <p:spPr>
          <a:xfrm>
            <a:off x="6846249" y="1309734"/>
            <a:ext cx="344966" cy="276999"/>
          </a:xfrm>
          <a:prstGeom prst="rect">
            <a:avLst/>
          </a:prstGeom>
          <a:noFill/>
        </p:spPr>
        <p:txBody>
          <a:bodyPr wrap="none" rtlCol="0">
            <a:spAutoFit/>
          </a:bodyPr>
          <a:lstStyle/>
          <a:p>
            <a:r>
              <a:rPr lang="de-DE" sz="1200" dirty="0" smtClean="0"/>
              <a:t>C1</a:t>
            </a:r>
            <a:endParaRPr lang="de-DE" sz="1200" dirty="0"/>
          </a:p>
        </p:txBody>
      </p:sp>
      <p:sp>
        <p:nvSpPr>
          <p:cNvPr id="146" name="Textfeld 145"/>
          <p:cNvSpPr txBox="1"/>
          <p:nvPr/>
        </p:nvSpPr>
        <p:spPr>
          <a:xfrm>
            <a:off x="5865651" y="1112846"/>
            <a:ext cx="346570" cy="276999"/>
          </a:xfrm>
          <a:prstGeom prst="rect">
            <a:avLst/>
          </a:prstGeom>
          <a:noFill/>
        </p:spPr>
        <p:txBody>
          <a:bodyPr wrap="none" rtlCol="0">
            <a:spAutoFit/>
          </a:bodyPr>
          <a:lstStyle/>
          <a:p>
            <a:r>
              <a:rPr lang="de-DE" sz="1200" dirty="0" smtClean="0"/>
              <a:t>B1</a:t>
            </a:r>
            <a:endParaRPr lang="de-DE" sz="1200" dirty="0"/>
          </a:p>
        </p:txBody>
      </p:sp>
      <p:sp>
        <p:nvSpPr>
          <p:cNvPr id="147" name="Textfeld 146"/>
          <p:cNvSpPr txBox="1"/>
          <p:nvPr/>
        </p:nvSpPr>
        <p:spPr>
          <a:xfrm>
            <a:off x="7353999" y="2031582"/>
            <a:ext cx="344966" cy="276999"/>
          </a:xfrm>
          <a:prstGeom prst="rect">
            <a:avLst/>
          </a:prstGeom>
          <a:noFill/>
        </p:spPr>
        <p:txBody>
          <a:bodyPr wrap="none" rtlCol="0">
            <a:spAutoFit/>
          </a:bodyPr>
          <a:lstStyle/>
          <a:p>
            <a:r>
              <a:rPr lang="de-DE" sz="1200" dirty="0" smtClean="0"/>
              <a:t>C1</a:t>
            </a:r>
            <a:endParaRPr lang="de-DE" sz="1200" dirty="0"/>
          </a:p>
        </p:txBody>
      </p:sp>
      <p:sp>
        <p:nvSpPr>
          <p:cNvPr id="149" name="Textfeld 148"/>
          <p:cNvSpPr txBox="1"/>
          <p:nvPr/>
        </p:nvSpPr>
        <p:spPr>
          <a:xfrm>
            <a:off x="7722207" y="2671421"/>
            <a:ext cx="346570" cy="276999"/>
          </a:xfrm>
          <a:prstGeom prst="rect">
            <a:avLst/>
          </a:prstGeom>
          <a:noFill/>
        </p:spPr>
        <p:txBody>
          <a:bodyPr wrap="none" rtlCol="0">
            <a:spAutoFit/>
          </a:bodyPr>
          <a:lstStyle/>
          <a:p>
            <a:r>
              <a:rPr lang="de-DE" sz="1200" dirty="0" smtClean="0"/>
              <a:t>B1</a:t>
            </a:r>
            <a:endParaRPr lang="de-DE" sz="1200" dirty="0"/>
          </a:p>
        </p:txBody>
      </p:sp>
      <p:sp>
        <p:nvSpPr>
          <p:cNvPr id="150" name="Textfeld 149"/>
          <p:cNvSpPr txBox="1"/>
          <p:nvPr/>
        </p:nvSpPr>
        <p:spPr>
          <a:xfrm>
            <a:off x="4255741" y="1878707"/>
            <a:ext cx="344966" cy="276999"/>
          </a:xfrm>
          <a:prstGeom prst="rect">
            <a:avLst/>
          </a:prstGeom>
          <a:noFill/>
        </p:spPr>
        <p:txBody>
          <a:bodyPr wrap="none" rtlCol="0">
            <a:spAutoFit/>
          </a:bodyPr>
          <a:lstStyle/>
          <a:p>
            <a:r>
              <a:rPr lang="de-DE" sz="1200" dirty="0" smtClean="0"/>
              <a:t>C1</a:t>
            </a:r>
            <a:endParaRPr lang="de-DE" sz="1200" dirty="0"/>
          </a:p>
        </p:txBody>
      </p:sp>
      <p:sp>
        <p:nvSpPr>
          <p:cNvPr id="151" name="Textfeld 150"/>
          <p:cNvSpPr txBox="1"/>
          <p:nvPr/>
        </p:nvSpPr>
        <p:spPr>
          <a:xfrm>
            <a:off x="4037817" y="4507755"/>
            <a:ext cx="344966" cy="276999"/>
          </a:xfrm>
          <a:prstGeom prst="rect">
            <a:avLst/>
          </a:prstGeom>
          <a:noFill/>
        </p:spPr>
        <p:txBody>
          <a:bodyPr wrap="none" rtlCol="0">
            <a:spAutoFit/>
          </a:bodyPr>
          <a:lstStyle/>
          <a:p>
            <a:r>
              <a:rPr lang="de-DE" sz="1200" dirty="0" smtClean="0"/>
              <a:t>C1</a:t>
            </a:r>
            <a:endParaRPr lang="de-DE" sz="1200" dirty="0"/>
          </a:p>
        </p:txBody>
      </p:sp>
      <p:sp>
        <p:nvSpPr>
          <p:cNvPr id="152" name="Textfeld 151"/>
          <p:cNvSpPr txBox="1"/>
          <p:nvPr/>
        </p:nvSpPr>
        <p:spPr>
          <a:xfrm>
            <a:off x="3831222" y="2547166"/>
            <a:ext cx="346570" cy="276999"/>
          </a:xfrm>
          <a:prstGeom prst="rect">
            <a:avLst/>
          </a:prstGeom>
          <a:noFill/>
        </p:spPr>
        <p:txBody>
          <a:bodyPr wrap="none" rtlCol="0">
            <a:spAutoFit/>
          </a:bodyPr>
          <a:lstStyle/>
          <a:p>
            <a:r>
              <a:rPr lang="de-DE" sz="1200" dirty="0" smtClean="0"/>
              <a:t>B1</a:t>
            </a:r>
            <a:endParaRPr lang="de-DE" sz="1200" dirty="0"/>
          </a:p>
        </p:txBody>
      </p:sp>
      <p:sp>
        <p:nvSpPr>
          <p:cNvPr id="153" name="Textfeld 152"/>
          <p:cNvSpPr txBox="1"/>
          <p:nvPr/>
        </p:nvSpPr>
        <p:spPr>
          <a:xfrm>
            <a:off x="5512517" y="5452416"/>
            <a:ext cx="344966" cy="276999"/>
          </a:xfrm>
          <a:prstGeom prst="rect">
            <a:avLst/>
          </a:prstGeom>
          <a:noFill/>
        </p:spPr>
        <p:txBody>
          <a:bodyPr wrap="none" rtlCol="0">
            <a:spAutoFit/>
          </a:bodyPr>
          <a:lstStyle/>
          <a:p>
            <a:r>
              <a:rPr lang="de-DE" sz="1200" dirty="0" smtClean="0"/>
              <a:t>C1</a:t>
            </a:r>
            <a:endParaRPr lang="de-DE" sz="1200" dirty="0"/>
          </a:p>
        </p:txBody>
      </p:sp>
      <p:sp>
        <p:nvSpPr>
          <p:cNvPr id="154" name="Textfeld 153"/>
          <p:cNvSpPr txBox="1"/>
          <p:nvPr/>
        </p:nvSpPr>
        <p:spPr>
          <a:xfrm>
            <a:off x="3725962" y="3543556"/>
            <a:ext cx="344966" cy="276999"/>
          </a:xfrm>
          <a:prstGeom prst="rect">
            <a:avLst/>
          </a:prstGeom>
          <a:noFill/>
        </p:spPr>
        <p:txBody>
          <a:bodyPr wrap="none" rtlCol="0">
            <a:spAutoFit/>
          </a:bodyPr>
          <a:lstStyle/>
          <a:p>
            <a:r>
              <a:rPr lang="de-DE" sz="1200" dirty="0" smtClean="0"/>
              <a:t>C1</a:t>
            </a:r>
            <a:endParaRPr lang="de-DE" sz="1200" dirty="0"/>
          </a:p>
        </p:txBody>
      </p:sp>
      <p:sp>
        <p:nvSpPr>
          <p:cNvPr id="155" name="Textfeld 154"/>
          <p:cNvSpPr txBox="1"/>
          <p:nvPr/>
        </p:nvSpPr>
        <p:spPr>
          <a:xfrm>
            <a:off x="4681737" y="5123109"/>
            <a:ext cx="346570" cy="276999"/>
          </a:xfrm>
          <a:prstGeom prst="rect">
            <a:avLst/>
          </a:prstGeom>
          <a:noFill/>
        </p:spPr>
        <p:txBody>
          <a:bodyPr wrap="none" rtlCol="0">
            <a:spAutoFit/>
          </a:bodyPr>
          <a:lstStyle/>
          <a:p>
            <a:r>
              <a:rPr lang="de-DE" sz="1200" dirty="0" smtClean="0"/>
              <a:t>B1</a:t>
            </a:r>
            <a:endParaRPr lang="de-DE" sz="1200" dirty="0"/>
          </a:p>
        </p:txBody>
      </p:sp>
      <p:sp>
        <p:nvSpPr>
          <p:cNvPr id="156" name="Textfeld 155"/>
          <p:cNvSpPr txBox="1"/>
          <p:nvPr/>
        </p:nvSpPr>
        <p:spPr>
          <a:xfrm>
            <a:off x="6451642" y="5461892"/>
            <a:ext cx="344966" cy="276999"/>
          </a:xfrm>
          <a:prstGeom prst="rect">
            <a:avLst/>
          </a:prstGeom>
          <a:noFill/>
        </p:spPr>
        <p:txBody>
          <a:bodyPr wrap="none" rtlCol="0">
            <a:spAutoFit/>
          </a:bodyPr>
          <a:lstStyle/>
          <a:p>
            <a:r>
              <a:rPr lang="de-DE" sz="1200" dirty="0" smtClean="0"/>
              <a:t>C1</a:t>
            </a:r>
            <a:endParaRPr lang="de-DE" sz="1200" dirty="0"/>
          </a:p>
        </p:txBody>
      </p:sp>
      <p:sp>
        <p:nvSpPr>
          <p:cNvPr id="157" name="Textfeld 156"/>
          <p:cNvSpPr txBox="1"/>
          <p:nvPr/>
        </p:nvSpPr>
        <p:spPr>
          <a:xfrm>
            <a:off x="8078800" y="3479332"/>
            <a:ext cx="344966" cy="276999"/>
          </a:xfrm>
          <a:prstGeom prst="rect">
            <a:avLst/>
          </a:prstGeom>
          <a:noFill/>
        </p:spPr>
        <p:txBody>
          <a:bodyPr wrap="none" rtlCol="0">
            <a:spAutoFit/>
          </a:bodyPr>
          <a:lstStyle/>
          <a:p>
            <a:r>
              <a:rPr lang="de-DE" sz="1200" dirty="0" smtClean="0"/>
              <a:t>C1</a:t>
            </a:r>
            <a:endParaRPr lang="de-DE" sz="1200" dirty="0"/>
          </a:p>
        </p:txBody>
      </p:sp>
      <p:sp>
        <p:nvSpPr>
          <p:cNvPr id="158" name="Textfeld 157"/>
          <p:cNvSpPr txBox="1"/>
          <p:nvPr/>
        </p:nvSpPr>
        <p:spPr>
          <a:xfrm>
            <a:off x="7237534" y="5038059"/>
            <a:ext cx="346570" cy="276999"/>
          </a:xfrm>
          <a:prstGeom prst="rect">
            <a:avLst/>
          </a:prstGeom>
          <a:noFill/>
        </p:spPr>
        <p:txBody>
          <a:bodyPr wrap="none" rtlCol="0">
            <a:spAutoFit/>
          </a:bodyPr>
          <a:lstStyle/>
          <a:p>
            <a:r>
              <a:rPr lang="de-DE" sz="1200" dirty="0" smtClean="0"/>
              <a:t>B1</a:t>
            </a:r>
            <a:endParaRPr lang="de-DE" sz="1200" dirty="0"/>
          </a:p>
        </p:txBody>
      </p:sp>
      <p:sp>
        <p:nvSpPr>
          <p:cNvPr id="159" name="Textfeld 158"/>
          <p:cNvSpPr txBox="1"/>
          <p:nvPr/>
        </p:nvSpPr>
        <p:spPr>
          <a:xfrm>
            <a:off x="7827670" y="4425649"/>
            <a:ext cx="344966" cy="276999"/>
          </a:xfrm>
          <a:prstGeom prst="rect">
            <a:avLst/>
          </a:prstGeom>
          <a:noFill/>
        </p:spPr>
        <p:txBody>
          <a:bodyPr wrap="none" rtlCol="0">
            <a:spAutoFit/>
          </a:bodyPr>
          <a:lstStyle/>
          <a:p>
            <a:r>
              <a:rPr lang="de-DE" sz="1200" dirty="0" smtClean="0"/>
              <a:t>C1</a:t>
            </a:r>
            <a:endParaRPr lang="de-DE" sz="1200" dirty="0"/>
          </a:p>
        </p:txBody>
      </p:sp>
      <p:sp>
        <p:nvSpPr>
          <p:cNvPr id="160" name="Textfeld 159"/>
          <p:cNvSpPr txBox="1"/>
          <p:nvPr/>
        </p:nvSpPr>
        <p:spPr>
          <a:xfrm>
            <a:off x="5232187" y="2109483"/>
            <a:ext cx="304892" cy="369332"/>
          </a:xfrm>
          <a:prstGeom prst="rect">
            <a:avLst/>
          </a:prstGeom>
          <a:noFill/>
        </p:spPr>
        <p:txBody>
          <a:bodyPr wrap="none" rtlCol="0">
            <a:spAutoFit/>
          </a:bodyPr>
          <a:lstStyle/>
          <a:p>
            <a:r>
              <a:rPr lang="de-DE" dirty="0" smtClean="0"/>
              <a:t>X</a:t>
            </a:r>
            <a:endParaRPr lang="de-DE" dirty="0"/>
          </a:p>
        </p:txBody>
      </p:sp>
      <p:grpSp>
        <p:nvGrpSpPr>
          <p:cNvPr id="177" name="Gruppieren 176"/>
          <p:cNvGrpSpPr/>
          <p:nvPr/>
        </p:nvGrpSpPr>
        <p:grpSpPr>
          <a:xfrm>
            <a:off x="2700121" y="42436"/>
            <a:ext cx="6537012" cy="6572166"/>
            <a:chOff x="2700121" y="42436"/>
            <a:chExt cx="6537012" cy="6572166"/>
          </a:xfrm>
        </p:grpSpPr>
        <p:grpSp>
          <p:nvGrpSpPr>
            <p:cNvPr id="138" name="Gruppieren 137"/>
            <p:cNvGrpSpPr/>
            <p:nvPr/>
          </p:nvGrpSpPr>
          <p:grpSpPr>
            <a:xfrm>
              <a:off x="2700121" y="357554"/>
              <a:ext cx="6537012" cy="6257048"/>
              <a:chOff x="2700121" y="357554"/>
              <a:chExt cx="6537012" cy="6257048"/>
            </a:xfrm>
          </p:grpSpPr>
          <p:cxnSp>
            <p:nvCxnSpPr>
              <p:cNvPr id="7" name="Gerader Verbinder 6"/>
              <p:cNvCxnSpPr/>
              <p:nvPr/>
            </p:nvCxnSpPr>
            <p:spPr>
              <a:xfrm>
                <a:off x="6652846" y="357554"/>
                <a:ext cx="1242646" cy="50409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7895492" y="861646"/>
                <a:ext cx="948477" cy="100232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5429378" y="357554"/>
                <a:ext cx="1223468"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flipH="1">
                <a:off x="9122833" y="3043767"/>
                <a:ext cx="114300" cy="13335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a:xfrm flipH="1">
                <a:off x="8462433" y="4377267"/>
                <a:ext cx="660400" cy="11797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a:off x="8843969" y="1863970"/>
                <a:ext cx="393164" cy="11797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flipH="1">
                <a:off x="6160771" y="6302427"/>
                <a:ext cx="1301474" cy="31217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flipH="1" flipV="1">
                <a:off x="4832995" y="6364432"/>
                <a:ext cx="1327776" cy="25017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flipH="1">
                <a:off x="7462245" y="5557181"/>
                <a:ext cx="995544" cy="74524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rot="8623816" flipH="1">
                <a:off x="3404291" y="4401859"/>
                <a:ext cx="114300" cy="13335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rot="8623816" flipH="1">
                <a:off x="2700121" y="3236398"/>
                <a:ext cx="660400" cy="11797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a:xfrm flipH="1" flipV="1">
                <a:off x="3809805" y="5639981"/>
                <a:ext cx="1023190" cy="72445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a:xfrm rot="12956105" flipH="1">
                <a:off x="3711193" y="773086"/>
                <a:ext cx="114300" cy="13335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flipV="1">
                <a:off x="2950031" y="1946153"/>
                <a:ext cx="380743" cy="1207229"/>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6" name="Gruppieren 175"/>
            <p:cNvGrpSpPr/>
            <p:nvPr/>
          </p:nvGrpSpPr>
          <p:grpSpPr>
            <a:xfrm>
              <a:off x="4059964" y="42436"/>
              <a:ext cx="1357232" cy="1197136"/>
              <a:chOff x="4059964" y="42436"/>
              <a:chExt cx="1357232" cy="1197136"/>
            </a:xfrm>
          </p:grpSpPr>
          <p:cxnSp>
            <p:nvCxnSpPr>
              <p:cNvPr id="46" name="Gerader Verbinder 45"/>
              <p:cNvCxnSpPr/>
              <p:nvPr/>
            </p:nvCxnSpPr>
            <p:spPr>
              <a:xfrm rot="12956105" flipH="1">
                <a:off x="4489260" y="59775"/>
                <a:ext cx="660400" cy="1179797"/>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1" name="Gerader Verbinder 160"/>
              <p:cNvCxnSpPr/>
              <p:nvPr/>
            </p:nvCxnSpPr>
            <p:spPr>
              <a:xfrm>
                <a:off x="4059964" y="605766"/>
                <a:ext cx="154850" cy="33498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Gerader Verbinder 174"/>
              <p:cNvCxnSpPr/>
              <p:nvPr/>
            </p:nvCxnSpPr>
            <p:spPr>
              <a:xfrm>
                <a:off x="5262346" y="42436"/>
                <a:ext cx="154850" cy="33498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80" name="Textfeld 179"/>
          <p:cNvSpPr txBox="1"/>
          <p:nvPr/>
        </p:nvSpPr>
        <p:spPr>
          <a:xfrm>
            <a:off x="7673755" y="1518544"/>
            <a:ext cx="970138" cy="369332"/>
          </a:xfrm>
          <a:prstGeom prst="rect">
            <a:avLst/>
          </a:prstGeom>
          <a:noFill/>
        </p:spPr>
        <p:txBody>
          <a:bodyPr wrap="none" rtlCol="0">
            <a:spAutoFit/>
          </a:bodyPr>
          <a:lstStyle/>
          <a:p>
            <a:pPr algn="ctr"/>
            <a:r>
              <a:rPr lang="de-DE" dirty="0" smtClean="0"/>
              <a:t>Sitzbank</a:t>
            </a:r>
            <a:endParaRPr lang="de-DE" dirty="0"/>
          </a:p>
        </p:txBody>
      </p:sp>
      <p:sp>
        <p:nvSpPr>
          <p:cNvPr id="93" name="Textfeld 92"/>
          <p:cNvSpPr txBox="1"/>
          <p:nvPr/>
        </p:nvSpPr>
        <p:spPr>
          <a:xfrm>
            <a:off x="9792260" y="3277889"/>
            <a:ext cx="553165" cy="276999"/>
          </a:xfrm>
          <a:prstGeom prst="rect">
            <a:avLst/>
          </a:prstGeom>
          <a:noFill/>
        </p:spPr>
        <p:txBody>
          <a:bodyPr wrap="none" rtlCol="0">
            <a:spAutoFit/>
          </a:bodyPr>
          <a:lstStyle/>
          <a:p>
            <a:r>
              <a:rPr lang="de-DE" sz="1200" dirty="0" smtClean="0"/>
              <a:t>Osten</a:t>
            </a:r>
            <a:endParaRPr lang="de-DE" sz="1200" dirty="0"/>
          </a:p>
        </p:txBody>
      </p:sp>
      <p:sp>
        <p:nvSpPr>
          <p:cNvPr id="94" name="Textfeld 93"/>
          <p:cNvSpPr txBox="1"/>
          <p:nvPr/>
        </p:nvSpPr>
        <p:spPr>
          <a:xfrm>
            <a:off x="1830858" y="3272926"/>
            <a:ext cx="658129" cy="276999"/>
          </a:xfrm>
          <a:prstGeom prst="rect">
            <a:avLst/>
          </a:prstGeom>
          <a:noFill/>
        </p:spPr>
        <p:txBody>
          <a:bodyPr wrap="none" rtlCol="0">
            <a:spAutoFit/>
          </a:bodyPr>
          <a:lstStyle/>
          <a:p>
            <a:r>
              <a:rPr lang="de-DE" sz="1200" dirty="0" smtClean="0"/>
              <a:t>Westen</a:t>
            </a:r>
            <a:endParaRPr lang="de-DE" sz="1200" dirty="0"/>
          </a:p>
        </p:txBody>
      </p:sp>
      <p:sp>
        <p:nvSpPr>
          <p:cNvPr id="2" name="Flussdiagramm: Zusammenstellen 1"/>
          <p:cNvSpPr/>
          <p:nvPr/>
        </p:nvSpPr>
        <p:spPr>
          <a:xfrm rot="5400000">
            <a:off x="5952426" y="96962"/>
            <a:ext cx="146265" cy="509193"/>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5" name="Textfeld 94"/>
          <p:cNvSpPr txBox="1"/>
          <p:nvPr/>
        </p:nvSpPr>
        <p:spPr>
          <a:xfrm>
            <a:off x="1181551" y="5693642"/>
            <a:ext cx="1313629" cy="523220"/>
          </a:xfrm>
          <a:prstGeom prst="rect">
            <a:avLst/>
          </a:prstGeom>
          <a:noFill/>
        </p:spPr>
        <p:txBody>
          <a:bodyPr wrap="none" rtlCol="0">
            <a:spAutoFit/>
          </a:bodyPr>
          <a:lstStyle/>
          <a:p>
            <a:pPr algn="ctr"/>
            <a:r>
              <a:rPr lang="de-DE" sz="1400" dirty="0" smtClean="0"/>
              <a:t>Fan / Ventilator</a:t>
            </a:r>
          </a:p>
          <a:p>
            <a:pPr algn="ctr"/>
            <a:r>
              <a:rPr lang="de-DE" sz="1400" dirty="0" smtClean="0"/>
              <a:t>Ø 25,4 cm</a:t>
            </a:r>
            <a:endParaRPr lang="de-DE" sz="1400" dirty="0"/>
          </a:p>
        </p:txBody>
      </p:sp>
      <p:grpSp>
        <p:nvGrpSpPr>
          <p:cNvPr id="26" name="Gruppieren 25"/>
          <p:cNvGrpSpPr/>
          <p:nvPr/>
        </p:nvGrpSpPr>
        <p:grpSpPr>
          <a:xfrm>
            <a:off x="5819459" y="448792"/>
            <a:ext cx="407505" cy="372643"/>
            <a:chOff x="1382517" y="2234296"/>
            <a:chExt cx="407505" cy="372643"/>
          </a:xfrm>
        </p:grpSpPr>
        <p:cxnSp>
          <p:nvCxnSpPr>
            <p:cNvPr id="104" name="Gerade Verbindung mit Pfeil 103"/>
            <p:cNvCxnSpPr/>
            <p:nvPr/>
          </p:nvCxnSpPr>
          <p:spPr>
            <a:xfrm>
              <a:off x="1382517" y="2237607"/>
              <a:ext cx="0" cy="369332"/>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6" name="Gerade Verbindung mit Pfeil 115"/>
            <p:cNvCxnSpPr/>
            <p:nvPr/>
          </p:nvCxnSpPr>
          <p:spPr>
            <a:xfrm>
              <a:off x="1518352" y="2234296"/>
              <a:ext cx="0" cy="369332"/>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7" name="Gerade Verbindung mit Pfeil 116"/>
            <p:cNvCxnSpPr/>
            <p:nvPr/>
          </p:nvCxnSpPr>
          <p:spPr>
            <a:xfrm>
              <a:off x="1654187" y="2234298"/>
              <a:ext cx="0" cy="369332"/>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8" name="Gerade Verbindung mit Pfeil 117"/>
            <p:cNvCxnSpPr/>
            <p:nvPr/>
          </p:nvCxnSpPr>
          <p:spPr>
            <a:xfrm>
              <a:off x="1790022" y="2234300"/>
              <a:ext cx="0" cy="369332"/>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20" name="Flussdiagramm: Zusammenstellen 119"/>
          <p:cNvSpPr/>
          <p:nvPr/>
        </p:nvSpPr>
        <p:spPr>
          <a:xfrm rot="8900446">
            <a:off x="3389906" y="4820046"/>
            <a:ext cx="146265" cy="509193"/>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nvGrpSpPr>
          <p:cNvPr id="121" name="Gruppieren 120"/>
          <p:cNvGrpSpPr/>
          <p:nvPr/>
        </p:nvGrpSpPr>
        <p:grpSpPr>
          <a:xfrm rot="14226770">
            <a:off x="3493119" y="4737426"/>
            <a:ext cx="407505" cy="372643"/>
            <a:chOff x="1382517" y="2234296"/>
            <a:chExt cx="407505" cy="372643"/>
          </a:xfrm>
        </p:grpSpPr>
        <p:cxnSp>
          <p:nvCxnSpPr>
            <p:cNvPr id="122" name="Gerade Verbindung mit Pfeil 121"/>
            <p:cNvCxnSpPr/>
            <p:nvPr/>
          </p:nvCxnSpPr>
          <p:spPr>
            <a:xfrm>
              <a:off x="1382517" y="2237607"/>
              <a:ext cx="0" cy="369332"/>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4" name="Gerade Verbindung mit Pfeil 123"/>
            <p:cNvCxnSpPr/>
            <p:nvPr/>
          </p:nvCxnSpPr>
          <p:spPr>
            <a:xfrm>
              <a:off x="1518352" y="2234296"/>
              <a:ext cx="0" cy="369332"/>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9" name="Gerade Verbindung mit Pfeil 128"/>
            <p:cNvCxnSpPr/>
            <p:nvPr/>
          </p:nvCxnSpPr>
          <p:spPr>
            <a:xfrm>
              <a:off x="1654187" y="2234298"/>
              <a:ext cx="0" cy="369332"/>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0" name="Gerade Verbindung mit Pfeil 129"/>
            <p:cNvCxnSpPr/>
            <p:nvPr/>
          </p:nvCxnSpPr>
          <p:spPr>
            <a:xfrm>
              <a:off x="1790022" y="2234300"/>
              <a:ext cx="0" cy="369332"/>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pic>
        <p:nvPicPr>
          <p:cNvPr id="29"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52" y="4142767"/>
            <a:ext cx="2845363" cy="1540151"/>
          </a:xfrm>
          <a:prstGeom prst="rect">
            <a:avLst/>
          </a:prstGeom>
        </p:spPr>
      </p:pic>
      <p:sp>
        <p:nvSpPr>
          <p:cNvPr id="139" name="Flussdiagramm: Zusammenstellen 138"/>
          <p:cNvSpPr/>
          <p:nvPr/>
        </p:nvSpPr>
        <p:spPr>
          <a:xfrm rot="1805040">
            <a:off x="8687543" y="4781540"/>
            <a:ext cx="146265" cy="509193"/>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nvGrpSpPr>
          <p:cNvPr id="140" name="Gruppieren 139"/>
          <p:cNvGrpSpPr/>
          <p:nvPr/>
        </p:nvGrpSpPr>
        <p:grpSpPr>
          <a:xfrm rot="7276680">
            <a:off x="8312352" y="4710732"/>
            <a:ext cx="407505" cy="372643"/>
            <a:chOff x="1382517" y="2234296"/>
            <a:chExt cx="407505" cy="372643"/>
          </a:xfrm>
        </p:grpSpPr>
        <p:cxnSp>
          <p:nvCxnSpPr>
            <p:cNvPr id="148" name="Gerade Verbindung mit Pfeil 147"/>
            <p:cNvCxnSpPr/>
            <p:nvPr/>
          </p:nvCxnSpPr>
          <p:spPr>
            <a:xfrm>
              <a:off x="1382517" y="2237607"/>
              <a:ext cx="0" cy="369332"/>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2" name="Gerade Verbindung mit Pfeil 161"/>
            <p:cNvCxnSpPr/>
            <p:nvPr/>
          </p:nvCxnSpPr>
          <p:spPr>
            <a:xfrm>
              <a:off x="1518352" y="2234296"/>
              <a:ext cx="0" cy="369332"/>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3" name="Gerade Verbindung mit Pfeil 162"/>
            <p:cNvCxnSpPr/>
            <p:nvPr/>
          </p:nvCxnSpPr>
          <p:spPr>
            <a:xfrm>
              <a:off x="1654187" y="2234298"/>
              <a:ext cx="0" cy="369332"/>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4" name="Gerade Verbindung mit Pfeil 163"/>
            <p:cNvCxnSpPr/>
            <p:nvPr/>
          </p:nvCxnSpPr>
          <p:spPr>
            <a:xfrm>
              <a:off x="1790022" y="2234300"/>
              <a:ext cx="0" cy="369332"/>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65" name="Textfeld 164"/>
          <p:cNvSpPr txBox="1"/>
          <p:nvPr/>
        </p:nvSpPr>
        <p:spPr>
          <a:xfrm>
            <a:off x="7063938" y="3250009"/>
            <a:ext cx="1205779" cy="369332"/>
          </a:xfrm>
          <a:prstGeom prst="rect">
            <a:avLst/>
          </a:prstGeom>
          <a:noFill/>
        </p:spPr>
        <p:txBody>
          <a:bodyPr wrap="none" rtlCol="0">
            <a:spAutoFit/>
          </a:bodyPr>
          <a:lstStyle/>
          <a:p>
            <a:r>
              <a:rPr lang="de-DE" dirty="0" smtClean="0">
                <a:sym typeface="Wingdings" panose="05000000000000000000" pitchFamily="2" charset="2"/>
              </a:rPr>
              <a:t>75 cm</a:t>
            </a:r>
            <a:endParaRPr lang="de-DE" dirty="0"/>
          </a:p>
        </p:txBody>
      </p:sp>
      <p:sp>
        <p:nvSpPr>
          <p:cNvPr id="166" name="Textfeld 165"/>
          <p:cNvSpPr txBox="1"/>
          <p:nvPr/>
        </p:nvSpPr>
        <p:spPr>
          <a:xfrm>
            <a:off x="8138664" y="3245022"/>
            <a:ext cx="1127232" cy="369332"/>
          </a:xfrm>
          <a:prstGeom prst="rect">
            <a:avLst/>
          </a:prstGeom>
          <a:noFill/>
        </p:spPr>
        <p:txBody>
          <a:bodyPr wrap="none" rtlCol="0">
            <a:spAutoFit/>
          </a:bodyPr>
          <a:lstStyle/>
          <a:p>
            <a:r>
              <a:rPr lang="de-DE" dirty="0" smtClean="0">
                <a:sym typeface="Wingdings" panose="05000000000000000000" pitchFamily="2" charset="2"/>
              </a:rPr>
              <a:t> 1 m </a:t>
            </a:r>
            <a:endParaRPr lang="de-DE" dirty="0"/>
          </a:p>
        </p:txBody>
      </p:sp>
      <p:sp>
        <p:nvSpPr>
          <p:cNvPr id="3" name="Rechteck 2"/>
          <p:cNvSpPr/>
          <p:nvPr/>
        </p:nvSpPr>
        <p:spPr>
          <a:xfrm rot="15120000">
            <a:off x="8437363" y="2396505"/>
            <a:ext cx="1231641" cy="119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Rechteck 107"/>
          <p:cNvSpPr/>
          <p:nvPr/>
        </p:nvSpPr>
        <p:spPr>
          <a:xfrm rot="19380000">
            <a:off x="7348828" y="5873341"/>
            <a:ext cx="1231641" cy="119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Rechteck 108"/>
          <p:cNvSpPr/>
          <p:nvPr/>
        </p:nvSpPr>
        <p:spPr>
          <a:xfrm rot="2100000">
            <a:off x="3705428" y="5940851"/>
            <a:ext cx="1231641" cy="119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10038744" y="4618132"/>
            <a:ext cx="1876989" cy="646331"/>
          </a:xfrm>
          <a:prstGeom prst="rect">
            <a:avLst/>
          </a:prstGeom>
          <a:noFill/>
        </p:spPr>
        <p:txBody>
          <a:bodyPr wrap="none" rtlCol="0">
            <a:spAutoFit/>
          </a:bodyPr>
          <a:lstStyle/>
          <a:p>
            <a:r>
              <a:rPr lang="de-DE" dirty="0" smtClean="0"/>
              <a:t>Fenster auf Ebene</a:t>
            </a:r>
          </a:p>
          <a:p>
            <a:r>
              <a:rPr lang="de-DE" dirty="0" smtClean="0"/>
              <a:t>des 2. Ringes?</a:t>
            </a:r>
            <a:endParaRPr lang="de-DE" dirty="0"/>
          </a:p>
        </p:txBody>
      </p:sp>
      <p:cxnSp>
        <p:nvCxnSpPr>
          <p:cNvPr id="111" name="Gerade Verbindung mit Pfeil 110"/>
          <p:cNvCxnSpPr/>
          <p:nvPr/>
        </p:nvCxnSpPr>
        <p:spPr>
          <a:xfrm flipH="1" flipV="1">
            <a:off x="9316319" y="3037577"/>
            <a:ext cx="900125" cy="1632644"/>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4" name="Gerade Verbindung mit Pfeil 113"/>
          <p:cNvCxnSpPr/>
          <p:nvPr/>
        </p:nvCxnSpPr>
        <p:spPr>
          <a:xfrm flipH="1">
            <a:off x="8526941" y="4935744"/>
            <a:ext cx="1689503" cy="680511"/>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Gewinkelte Verbindung 26"/>
          <p:cNvCxnSpPr/>
          <p:nvPr/>
        </p:nvCxnSpPr>
        <p:spPr>
          <a:xfrm flipV="1">
            <a:off x="2261937" y="5154884"/>
            <a:ext cx="1163840" cy="853457"/>
          </a:xfrm>
          <a:prstGeom prst="bentConnector3">
            <a:avLst>
              <a:gd name="adj1" fmla="val 72785"/>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9399442" y="5641081"/>
            <a:ext cx="1669749" cy="930422"/>
          </a:xfrm>
          <a:prstGeom prst="rect">
            <a:avLst/>
          </a:prstGeom>
          <a:noFill/>
        </p:spPr>
        <p:txBody>
          <a:bodyPr wrap="square" rtlCol="0">
            <a:noAutofit/>
          </a:bodyPr>
          <a:lstStyle/>
          <a:p>
            <a:pPr algn="ctr"/>
            <a:r>
              <a:rPr lang="de-DE" dirty="0" smtClean="0"/>
              <a:t>Solarpanel auf dem Holzring montieren?</a:t>
            </a:r>
            <a:endParaRPr lang="de-DE" dirty="0"/>
          </a:p>
        </p:txBody>
      </p:sp>
    </p:spTree>
    <p:extLst>
      <p:ext uri="{BB962C8B-B14F-4D97-AF65-F5344CB8AC3E}">
        <p14:creationId xmlns:p14="http://schemas.microsoft.com/office/powerpoint/2010/main" val="2763013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Bogen 138"/>
          <p:cNvSpPr/>
          <p:nvPr/>
        </p:nvSpPr>
        <p:spPr>
          <a:xfrm rot="10800000">
            <a:off x="3256877" y="585370"/>
            <a:ext cx="5740333" cy="5751261"/>
          </a:xfrm>
          <a:prstGeom prst="arc">
            <a:avLst>
              <a:gd name="adj1" fmla="val 5357000"/>
              <a:gd name="adj2" fmla="val 16512309"/>
            </a:avLst>
          </a:prstGeom>
          <a:noFill/>
          <a:ln w="101600">
            <a:gradFill>
              <a:gsLst>
                <a:gs pos="95000">
                  <a:srgbClr val="FF0000">
                    <a:lumMod val="50000"/>
                    <a:lumOff val="50000"/>
                  </a:srgbClr>
                </a:gs>
                <a:gs pos="100000">
                  <a:schemeClr val="accent1">
                    <a:lumMod val="45000"/>
                    <a:lumOff val="55000"/>
                  </a:schemeClr>
                </a:gs>
                <a:gs pos="100000">
                  <a:schemeClr val="accent1">
                    <a:lumMod val="40000"/>
                    <a:lumOff val="6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97" name="Gerader Verbinder 96"/>
          <p:cNvCxnSpPr>
            <a:endCxn id="116" idx="0"/>
          </p:cNvCxnSpPr>
          <p:nvPr/>
        </p:nvCxnSpPr>
        <p:spPr>
          <a:xfrm flipH="1">
            <a:off x="6290723" y="1150285"/>
            <a:ext cx="196801" cy="1233275"/>
          </a:xfrm>
          <a:prstGeom prst="line">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241161" y="172108"/>
            <a:ext cx="2769156" cy="1015663"/>
          </a:xfrm>
          <a:prstGeom prst="rect">
            <a:avLst/>
          </a:prstGeom>
          <a:noFill/>
        </p:spPr>
        <p:txBody>
          <a:bodyPr wrap="none" rtlCol="0">
            <a:spAutoFit/>
          </a:bodyPr>
          <a:lstStyle/>
          <a:p>
            <a:r>
              <a:rPr lang="de-DE" sz="2000" b="1" dirty="0" smtClean="0"/>
              <a:t>Lösung 1</a:t>
            </a:r>
          </a:p>
          <a:p>
            <a:r>
              <a:rPr lang="de-DE" sz="2000" b="1" dirty="0" smtClean="0"/>
              <a:t>Perforierte Luftrohre für</a:t>
            </a:r>
          </a:p>
          <a:p>
            <a:r>
              <a:rPr lang="de-DE" sz="2000" b="1" dirty="0" smtClean="0"/>
              <a:t>Kälte &amp; Wärme</a:t>
            </a:r>
          </a:p>
        </p:txBody>
      </p:sp>
      <p:sp>
        <p:nvSpPr>
          <p:cNvPr id="59" name="Textfeld 58"/>
          <p:cNvSpPr txBox="1"/>
          <p:nvPr/>
        </p:nvSpPr>
        <p:spPr>
          <a:xfrm>
            <a:off x="4070928" y="5962793"/>
            <a:ext cx="309700" cy="369332"/>
          </a:xfrm>
          <a:prstGeom prst="rect">
            <a:avLst/>
          </a:prstGeom>
          <a:noFill/>
        </p:spPr>
        <p:txBody>
          <a:bodyPr wrap="none" rtlCol="0">
            <a:spAutoFit/>
          </a:bodyPr>
          <a:lstStyle/>
          <a:p>
            <a:r>
              <a:rPr lang="de-DE" dirty="0" smtClean="0"/>
              <a:t>B</a:t>
            </a:r>
            <a:endParaRPr lang="de-DE" dirty="0"/>
          </a:p>
        </p:txBody>
      </p:sp>
      <p:sp>
        <p:nvSpPr>
          <p:cNvPr id="60" name="Textfeld 59"/>
          <p:cNvSpPr txBox="1"/>
          <p:nvPr/>
        </p:nvSpPr>
        <p:spPr>
          <a:xfrm>
            <a:off x="3140402" y="4885140"/>
            <a:ext cx="308098" cy="369332"/>
          </a:xfrm>
          <a:prstGeom prst="rect">
            <a:avLst/>
          </a:prstGeom>
          <a:noFill/>
        </p:spPr>
        <p:txBody>
          <a:bodyPr wrap="none" rtlCol="0">
            <a:spAutoFit/>
          </a:bodyPr>
          <a:lstStyle/>
          <a:p>
            <a:r>
              <a:rPr lang="de-DE" dirty="0" smtClean="0"/>
              <a:t>C</a:t>
            </a:r>
            <a:endParaRPr lang="de-DE" dirty="0"/>
          </a:p>
        </p:txBody>
      </p:sp>
      <p:sp>
        <p:nvSpPr>
          <p:cNvPr id="61" name="Textfeld 60"/>
          <p:cNvSpPr txBox="1"/>
          <p:nvPr/>
        </p:nvSpPr>
        <p:spPr>
          <a:xfrm>
            <a:off x="2730364" y="3622726"/>
            <a:ext cx="308098" cy="369332"/>
          </a:xfrm>
          <a:prstGeom prst="rect">
            <a:avLst/>
          </a:prstGeom>
          <a:noFill/>
        </p:spPr>
        <p:txBody>
          <a:bodyPr wrap="none" rtlCol="0">
            <a:spAutoFit/>
          </a:bodyPr>
          <a:lstStyle/>
          <a:p>
            <a:r>
              <a:rPr lang="de-DE" dirty="0" smtClean="0"/>
              <a:t>C</a:t>
            </a:r>
            <a:endParaRPr lang="de-DE" dirty="0"/>
          </a:p>
        </p:txBody>
      </p:sp>
      <p:sp>
        <p:nvSpPr>
          <p:cNvPr id="62" name="Textfeld 61"/>
          <p:cNvSpPr txBox="1"/>
          <p:nvPr/>
        </p:nvSpPr>
        <p:spPr>
          <a:xfrm>
            <a:off x="2830702" y="2237607"/>
            <a:ext cx="309700" cy="369332"/>
          </a:xfrm>
          <a:prstGeom prst="rect">
            <a:avLst/>
          </a:prstGeom>
          <a:noFill/>
        </p:spPr>
        <p:txBody>
          <a:bodyPr wrap="none" rtlCol="0">
            <a:spAutoFit/>
          </a:bodyPr>
          <a:lstStyle/>
          <a:p>
            <a:r>
              <a:rPr lang="de-DE" dirty="0" smtClean="0"/>
              <a:t>B</a:t>
            </a:r>
            <a:endParaRPr lang="de-DE" dirty="0"/>
          </a:p>
        </p:txBody>
      </p:sp>
      <p:sp>
        <p:nvSpPr>
          <p:cNvPr id="63" name="Textfeld 62"/>
          <p:cNvSpPr txBox="1"/>
          <p:nvPr/>
        </p:nvSpPr>
        <p:spPr>
          <a:xfrm>
            <a:off x="7482606" y="296972"/>
            <a:ext cx="308098" cy="369332"/>
          </a:xfrm>
          <a:prstGeom prst="rect">
            <a:avLst/>
          </a:prstGeom>
          <a:noFill/>
        </p:spPr>
        <p:txBody>
          <a:bodyPr wrap="none" rtlCol="0">
            <a:spAutoFit/>
          </a:bodyPr>
          <a:lstStyle/>
          <a:p>
            <a:r>
              <a:rPr lang="de-DE" dirty="0" smtClean="0"/>
              <a:t>C</a:t>
            </a:r>
            <a:endParaRPr lang="de-DE" dirty="0"/>
          </a:p>
        </p:txBody>
      </p:sp>
      <p:sp>
        <p:nvSpPr>
          <p:cNvPr id="64" name="Textfeld 63"/>
          <p:cNvSpPr txBox="1"/>
          <p:nvPr/>
        </p:nvSpPr>
        <p:spPr>
          <a:xfrm>
            <a:off x="8844168" y="4819072"/>
            <a:ext cx="308098" cy="369332"/>
          </a:xfrm>
          <a:prstGeom prst="rect">
            <a:avLst/>
          </a:prstGeom>
          <a:noFill/>
        </p:spPr>
        <p:txBody>
          <a:bodyPr wrap="none" rtlCol="0">
            <a:spAutoFit/>
          </a:bodyPr>
          <a:lstStyle/>
          <a:p>
            <a:r>
              <a:rPr lang="de-DE" dirty="0" smtClean="0"/>
              <a:t>C</a:t>
            </a:r>
            <a:endParaRPr lang="de-DE" dirty="0"/>
          </a:p>
        </p:txBody>
      </p:sp>
      <p:sp>
        <p:nvSpPr>
          <p:cNvPr id="66" name="Textfeld 65"/>
          <p:cNvSpPr txBox="1"/>
          <p:nvPr/>
        </p:nvSpPr>
        <p:spPr>
          <a:xfrm>
            <a:off x="4698876" y="663024"/>
            <a:ext cx="308098" cy="369332"/>
          </a:xfrm>
          <a:prstGeom prst="rect">
            <a:avLst/>
          </a:prstGeom>
          <a:noFill/>
        </p:spPr>
        <p:txBody>
          <a:bodyPr wrap="none" rtlCol="0">
            <a:spAutoFit/>
          </a:bodyPr>
          <a:lstStyle/>
          <a:p>
            <a:r>
              <a:rPr lang="de-DE" dirty="0" smtClean="0"/>
              <a:t>C</a:t>
            </a:r>
            <a:endParaRPr lang="de-DE" dirty="0"/>
          </a:p>
        </p:txBody>
      </p:sp>
      <p:sp>
        <p:nvSpPr>
          <p:cNvPr id="67" name="Textfeld 66"/>
          <p:cNvSpPr txBox="1"/>
          <p:nvPr/>
        </p:nvSpPr>
        <p:spPr>
          <a:xfrm>
            <a:off x="3577623" y="993475"/>
            <a:ext cx="308098" cy="369332"/>
          </a:xfrm>
          <a:prstGeom prst="rect">
            <a:avLst/>
          </a:prstGeom>
          <a:noFill/>
        </p:spPr>
        <p:txBody>
          <a:bodyPr wrap="none" rtlCol="0">
            <a:spAutoFit/>
          </a:bodyPr>
          <a:lstStyle/>
          <a:p>
            <a:r>
              <a:rPr lang="de-DE" dirty="0" smtClean="0"/>
              <a:t>C</a:t>
            </a:r>
            <a:endParaRPr lang="de-DE" dirty="0"/>
          </a:p>
        </p:txBody>
      </p:sp>
      <p:sp>
        <p:nvSpPr>
          <p:cNvPr id="68" name="Textfeld 67"/>
          <p:cNvSpPr txBox="1"/>
          <p:nvPr/>
        </p:nvSpPr>
        <p:spPr>
          <a:xfrm>
            <a:off x="9041732" y="2219640"/>
            <a:ext cx="309700" cy="369332"/>
          </a:xfrm>
          <a:prstGeom prst="rect">
            <a:avLst/>
          </a:prstGeom>
          <a:noFill/>
        </p:spPr>
        <p:txBody>
          <a:bodyPr wrap="none" rtlCol="0">
            <a:spAutoFit/>
          </a:bodyPr>
          <a:lstStyle/>
          <a:p>
            <a:r>
              <a:rPr lang="de-DE" dirty="0" smtClean="0"/>
              <a:t>B</a:t>
            </a:r>
            <a:endParaRPr lang="de-DE" dirty="0"/>
          </a:p>
        </p:txBody>
      </p:sp>
      <p:sp>
        <p:nvSpPr>
          <p:cNvPr id="69" name="Textfeld 68"/>
          <p:cNvSpPr txBox="1"/>
          <p:nvPr/>
        </p:nvSpPr>
        <p:spPr>
          <a:xfrm>
            <a:off x="6710634" y="6342768"/>
            <a:ext cx="308098" cy="369332"/>
          </a:xfrm>
          <a:prstGeom prst="rect">
            <a:avLst/>
          </a:prstGeom>
          <a:noFill/>
        </p:spPr>
        <p:txBody>
          <a:bodyPr wrap="none" rtlCol="0">
            <a:spAutoFit/>
          </a:bodyPr>
          <a:lstStyle/>
          <a:p>
            <a:r>
              <a:rPr lang="de-DE" dirty="0" smtClean="0"/>
              <a:t>C</a:t>
            </a:r>
            <a:endParaRPr lang="de-DE" dirty="0"/>
          </a:p>
        </p:txBody>
      </p:sp>
      <p:sp>
        <p:nvSpPr>
          <p:cNvPr id="70" name="Textfeld 69"/>
          <p:cNvSpPr txBox="1"/>
          <p:nvPr/>
        </p:nvSpPr>
        <p:spPr>
          <a:xfrm>
            <a:off x="8357750" y="1061541"/>
            <a:ext cx="308098" cy="369332"/>
          </a:xfrm>
          <a:prstGeom prst="rect">
            <a:avLst/>
          </a:prstGeom>
          <a:noFill/>
        </p:spPr>
        <p:txBody>
          <a:bodyPr wrap="none" rtlCol="0">
            <a:spAutoFit/>
          </a:bodyPr>
          <a:lstStyle/>
          <a:p>
            <a:r>
              <a:rPr lang="de-DE" dirty="0" smtClean="0"/>
              <a:t>C</a:t>
            </a:r>
            <a:endParaRPr lang="de-DE" dirty="0"/>
          </a:p>
        </p:txBody>
      </p:sp>
      <p:sp>
        <p:nvSpPr>
          <p:cNvPr id="71" name="Textfeld 70"/>
          <p:cNvSpPr txBox="1"/>
          <p:nvPr/>
        </p:nvSpPr>
        <p:spPr>
          <a:xfrm>
            <a:off x="7960017" y="5929803"/>
            <a:ext cx="309700" cy="369332"/>
          </a:xfrm>
          <a:prstGeom prst="rect">
            <a:avLst/>
          </a:prstGeom>
          <a:noFill/>
        </p:spPr>
        <p:txBody>
          <a:bodyPr wrap="none" rtlCol="0">
            <a:spAutoFit/>
          </a:bodyPr>
          <a:lstStyle/>
          <a:p>
            <a:r>
              <a:rPr lang="de-DE" dirty="0" smtClean="0"/>
              <a:t>B</a:t>
            </a:r>
            <a:endParaRPr lang="de-DE" dirty="0"/>
          </a:p>
        </p:txBody>
      </p:sp>
      <p:sp>
        <p:nvSpPr>
          <p:cNvPr id="72" name="Textfeld 71"/>
          <p:cNvSpPr txBox="1"/>
          <p:nvPr/>
        </p:nvSpPr>
        <p:spPr>
          <a:xfrm>
            <a:off x="4877012" y="6262936"/>
            <a:ext cx="308098" cy="369332"/>
          </a:xfrm>
          <a:prstGeom prst="rect">
            <a:avLst/>
          </a:prstGeom>
          <a:noFill/>
        </p:spPr>
        <p:txBody>
          <a:bodyPr wrap="none" rtlCol="0">
            <a:spAutoFit/>
          </a:bodyPr>
          <a:lstStyle/>
          <a:p>
            <a:r>
              <a:rPr lang="de-DE" dirty="0" smtClean="0"/>
              <a:t>C</a:t>
            </a:r>
            <a:endParaRPr lang="de-DE" dirty="0"/>
          </a:p>
        </p:txBody>
      </p:sp>
      <p:sp>
        <p:nvSpPr>
          <p:cNvPr id="73" name="Textfeld 72"/>
          <p:cNvSpPr txBox="1"/>
          <p:nvPr/>
        </p:nvSpPr>
        <p:spPr>
          <a:xfrm>
            <a:off x="9207899" y="3451223"/>
            <a:ext cx="308098" cy="369332"/>
          </a:xfrm>
          <a:prstGeom prst="rect">
            <a:avLst/>
          </a:prstGeom>
          <a:noFill/>
        </p:spPr>
        <p:txBody>
          <a:bodyPr wrap="none" rtlCol="0">
            <a:spAutoFit/>
          </a:bodyPr>
          <a:lstStyle/>
          <a:p>
            <a:r>
              <a:rPr lang="de-DE" dirty="0" smtClean="0"/>
              <a:t>C</a:t>
            </a:r>
            <a:endParaRPr lang="de-DE" dirty="0"/>
          </a:p>
        </p:txBody>
      </p:sp>
      <p:cxnSp>
        <p:nvCxnSpPr>
          <p:cNvPr id="91" name="Gerader Verbinder 90"/>
          <p:cNvCxnSpPr/>
          <p:nvPr/>
        </p:nvCxnSpPr>
        <p:spPr>
          <a:xfrm flipH="1" flipV="1">
            <a:off x="4214814" y="884977"/>
            <a:ext cx="602571" cy="877869"/>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96" name="Gruppieren 95"/>
          <p:cNvGrpSpPr/>
          <p:nvPr/>
        </p:nvGrpSpPr>
        <p:grpSpPr>
          <a:xfrm>
            <a:off x="3818795" y="1377139"/>
            <a:ext cx="4341370" cy="4181414"/>
            <a:chOff x="3727899" y="1285130"/>
            <a:chExt cx="4555678" cy="4387826"/>
          </a:xfrm>
        </p:grpSpPr>
        <p:cxnSp>
          <p:nvCxnSpPr>
            <p:cNvPr id="78" name="Gerader Verbinder 77"/>
            <p:cNvCxnSpPr/>
            <p:nvPr/>
          </p:nvCxnSpPr>
          <p:spPr>
            <a:xfrm>
              <a:off x="6482574" y="1285130"/>
              <a:ext cx="866007" cy="3535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Gerader Verbinder 78"/>
            <p:cNvCxnSpPr/>
            <p:nvPr/>
          </p:nvCxnSpPr>
          <p:spPr>
            <a:xfrm>
              <a:off x="7348580" y="1638630"/>
              <a:ext cx="660999" cy="70289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a:off x="5629933" y="1285130"/>
              <a:ext cx="852641"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flipH="1">
              <a:off x="8203921" y="3168867"/>
              <a:ext cx="79656" cy="93513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Gerader Verbinder 81"/>
            <p:cNvCxnSpPr/>
            <p:nvPr/>
          </p:nvCxnSpPr>
          <p:spPr>
            <a:xfrm flipH="1">
              <a:off x="7743685" y="4103999"/>
              <a:ext cx="460236" cy="82734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Gerader Verbinder 82"/>
            <p:cNvCxnSpPr/>
            <p:nvPr/>
          </p:nvCxnSpPr>
          <p:spPr>
            <a:xfrm>
              <a:off x="8009579" y="2341521"/>
              <a:ext cx="273998" cy="82734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Gerader Verbinder 83"/>
            <p:cNvCxnSpPr/>
            <p:nvPr/>
          </p:nvCxnSpPr>
          <p:spPr>
            <a:xfrm flipH="1">
              <a:off x="6139644" y="5454040"/>
              <a:ext cx="907004" cy="2189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Gerader Verbinder 84"/>
            <p:cNvCxnSpPr/>
            <p:nvPr/>
          </p:nvCxnSpPr>
          <p:spPr>
            <a:xfrm flipH="1" flipV="1">
              <a:off x="5214310" y="5497521"/>
              <a:ext cx="925334" cy="17543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Gerader Verbinder 85"/>
            <p:cNvCxnSpPr/>
            <p:nvPr/>
          </p:nvCxnSpPr>
          <p:spPr>
            <a:xfrm flipH="1">
              <a:off x="7046648" y="4931427"/>
              <a:ext cx="693800" cy="52261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Gerader Verbinder 86"/>
            <p:cNvCxnSpPr/>
            <p:nvPr/>
          </p:nvCxnSpPr>
          <p:spPr>
            <a:xfrm rot="8623816" flipH="1">
              <a:off x="4218639" y="4121245"/>
              <a:ext cx="79656" cy="93513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rot="8623816" flipH="1">
              <a:off x="3727899" y="3303952"/>
              <a:ext cx="460236" cy="82734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flipH="1" flipV="1">
              <a:off x="4501244" y="4989492"/>
              <a:ext cx="713066" cy="50803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rot="12956105" flipH="1">
              <a:off x="4432520" y="1576526"/>
              <a:ext cx="79656" cy="93513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flipV="1">
              <a:off x="3902063" y="2399153"/>
              <a:ext cx="265342" cy="84658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3" name="Sechseck 122"/>
          <p:cNvSpPr/>
          <p:nvPr/>
        </p:nvSpPr>
        <p:spPr>
          <a:xfrm rot="5400000">
            <a:off x="4767590" y="2360114"/>
            <a:ext cx="2565028" cy="2211231"/>
          </a:xfrm>
          <a:prstGeom prst="hexagon">
            <a:avLst/>
          </a:prstGeom>
          <a:noFill/>
          <a:ln w="444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6" name="Textfeld 125"/>
          <p:cNvSpPr txBox="1"/>
          <p:nvPr/>
        </p:nvSpPr>
        <p:spPr>
          <a:xfrm>
            <a:off x="9792260" y="3277889"/>
            <a:ext cx="553165" cy="276999"/>
          </a:xfrm>
          <a:prstGeom prst="rect">
            <a:avLst/>
          </a:prstGeom>
          <a:noFill/>
        </p:spPr>
        <p:txBody>
          <a:bodyPr wrap="none" rtlCol="0">
            <a:spAutoFit/>
          </a:bodyPr>
          <a:lstStyle/>
          <a:p>
            <a:r>
              <a:rPr lang="de-DE" sz="1200" dirty="0" smtClean="0"/>
              <a:t>Osten</a:t>
            </a:r>
            <a:endParaRPr lang="de-DE" sz="1200" dirty="0"/>
          </a:p>
        </p:txBody>
      </p:sp>
      <p:sp>
        <p:nvSpPr>
          <p:cNvPr id="127" name="Textfeld 126"/>
          <p:cNvSpPr txBox="1"/>
          <p:nvPr/>
        </p:nvSpPr>
        <p:spPr>
          <a:xfrm>
            <a:off x="1830858" y="3272926"/>
            <a:ext cx="658129" cy="276999"/>
          </a:xfrm>
          <a:prstGeom prst="rect">
            <a:avLst/>
          </a:prstGeom>
          <a:noFill/>
        </p:spPr>
        <p:txBody>
          <a:bodyPr wrap="none" rtlCol="0">
            <a:spAutoFit/>
          </a:bodyPr>
          <a:lstStyle/>
          <a:p>
            <a:r>
              <a:rPr lang="de-DE" sz="1200" dirty="0" smtClean="0"/>
              <a:t>Westen</a:t>
            </a:r>
            <a:endParaRPr lang="de-DE" sz="1200" dirty="0"/>
          </a:p>
        </p:txBody>
      </p:sp>
      <p:sp>
        <p:nvSpPr>
          <p:cNvPr id="128" name="Textfeld 127"/>
          <p:cNvSpPr txBox="1"/>
          <p:nvPr/>
        </p:nvSpPr>
        <p:spPr>
          <a:xfrm>
            <a:off x="5876704" y="6562718"/>
            <a:ext cx="572593" cy="276999"/>
          </a:xfrm>
          <a:prstGeom prst="rect">
            <a:avLst/>
          </a:prstGeom>
          <a:noFill/>
        </p:spPr>
        <p:txBody>
          <a:bodyPr wrap="none" rtlCol="0">
            <a:spAutoFit/>
          </a:bodyPr>
          <a:lstStyle/>
          <a:p>
            <a:r>
              <a:rPr lang="de-DE" sz="1200" dirty="0" smtClean="0"/>
              <a:t>Süden</a:t>
            </a:r>
            <a:endParaRPr lang="de-DE" sz="1200" dirty="0"/>
          </a:p>
        </p:txBody>
      </p:sp>
      <p:cxnSp>
        <p:nvCxnSpPr>
          <p:cNvPr id="131" name="Gerader Verbinder 130"/>
          <p:cNvCxnSpPr/>
          <p:nvPr/>
        </p:nvCxnSpPr>
        <p:spPr>
          <a:xfrm flipH="1" flipV="1">
            <a:off x="5429378" y="368812"/>
            <a:ext cx="216391" cy="100433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34" name="Textfeld 133"/>
          <p:cNvSpPr txBox="1"/>
          <p:nvPr/>
        </p:nvSpPr>
        <p:spPr>
          <a:xfrm>
            <a:off x="4437156" y="190787"/>
            <a:ext cx="484556" cy="369332"/>
          </a:xfrm>
          <a:prstGeom prst="rect">
            <a:avLst/>
          </a:prstGeom>
          <a:noFill/>
        </p:spPr>
        <p:txBody>
          <a:bodyPr wrap="none" rtlCol="0">
            <a:spAutoFit/>
          </a:bodyPr>
          <a:lstStyle/>
          <a:p>
            <a:r>
              <a:rPr lang="de-DE" dirty="0" smtClean="0"/>
              <a:t>Tür</a:t>
            </a:r>
            <a:endParaRPr lang="de-DE" dirty="0"/>
          </a:p>
        </p:txBody>
      </p:sp>
      <p:sp>
        <p:nvSpPr>
          <p:cNvPr id="135" name="Textfeld 134"/>
          <p:cNvSpPr txBox="1"/>
          <p:nvPr/>
        </p:nvSpPr>
        <p:spPr>
          <a:xfrm>
            <a:off x="4155921" y="3105959"/>
            <a:ext cx="671979" cy="369332"/>
          </a:xfrm>
          <a:prstGeom prst="rect">
            <a:avLst/>
          </a:prstGeom>
          <a:noFill/>
        </p:spPr>
        <p:txBody>
          <a:bodyPr wrap="none" rtlCol="0">
            <a:spAutoFit/>
          </a:bodyPr>
          <a:lstStyle/>
          <a:p>
            <a:r>
              <a:rPr lang="de-DE" dirty="0" smtClean="0"/>
              <a:t>Gang</a:t>
            </a:r>
            <a:endParaRPr lang="de-DE" dirty="0"/>
          </a:p>
        </p:txBody>
      </p:sp>
      <p:sp>
        <p:nvSpPr>
          <p:cNvPr id="142" name="Textfeld 141"/>
          <p:cNvSpPr txBox="1"/>
          <p:nvPr/>
        </p:nvSpPr>
        <p:spPr>
          <a:xfrm>
            <a:off x="10303398" y="321735"/>
            <a:ext cx="1361270" cy="1323439"/>
          </a:xfrm>
          <a:prstGeom prst="rect">
            <a:avLst/>
          </a:prstGeom>
          <a:noFill/>
        </p:spPr>
        <p:txBody>
          <a:bodyPr wrap="none" rtlCol="0">
            <a:spAutoFit/>
          </a:bodyPr>
          <a:lstStyle>
            <a:defPPr>
              <a:defRPr lang="de-DE"/>
            </a:defPPr>
            <a:lvl1pPr>
              <a:defRPr sz="1600"/>
            </a:lvl1pPr>
          </a:lstStyle>
          <a:p>
            <a:r>
              <a:rPr lang="de-DE" dirty="0"/>
              <a:t>B = 105,13 cm</a:t>
            </a:r>
          </a:p>
          <a:p>
            <a:r>
              <a:rPr lang="de-DE" dirty="0"/>
              <a:t>C = 115,92 cm</a:t>
            </a:r>
          </a:p>
          <a:p>
            <a:r>
              <a:rPr lang="de-DE" dirty="0"/>
              <a:t>B1 = 66,90 cm</a:t>
            </a:r>
          </a:p>
          <a:p>
            <a:r>
              <a:rPr lang="de-DE" dirty="0"/>
              <a:t>C1 = 73,76 cm</a:t>
            </a:r>
          </a:p>
          <a:p>
            <a:r>
              <a:rPr lang="de-DE" dirty="0"/>
              <a:t>X = 120 cm</a:t>
            </a:r>
          </a:p>
        </p:txBody>
      </p:sp>
      <p:sp>
        <p:nvSpPr>
          <p:cNvPr id="145" name="Textfeld 144"/>
          <p:cNvSpPr txBox="1"/>
          <p:nvPr/>
        </p:nvSpPr>
        <p:spPr>
          <a:xfrm>
            <a:off x="6846249" y="1309734"/>
            <a:ext cx="344966" cy="276999"/>
          </a:xfrm>
          <a:prstGeom prst="rect">
            <a:avLst/>
          </a:prstGeom>
          <a:noFill/>
        </p:spPr>
        <p:txBody>
          <a:bodyPr wrap="none" rtlCol="0">
            <a:spAutoFit/>
          </a:bodyPr>
          <a:lstStyle/>
          <a:p>
            <a:r>
              <a:rPr lang="de-DE" sz="1200" dirty="0" smtClean="0"/>
              <a:t>C1</a:t>
            </a:r>
            <a:endParaRPr lang="de-DE" sz="1200" dirty="0"/>
          </a:p>
        </p:txBody>
      </p:sp>
      <p:sp>
        <p:nvSpPr>
          <p:cNvPr id="150" name="Textfeld 149"/>
          <p:cNvSpPr txBox="1"/>
          <p:nvPr/>
        </p:nvSpPr>
        <p:spPr>
          <a:xfrm>
            <a:off x="4255741" y="1878707"/>
            <a:ext cx="344966" cy="276999"/>
          </a:xfrm>
          <a:prstGeom prst="rect">
            <a:avLst/>
          </a:prstGeom>
          <a:noFill/>
        </p:spPr>
        <p:txBody>
          <a:bodyPr wrap="none" rtlCol="0">
            <a:spAutoFit/>
          </a:bodyPr>
          <a:lstStyle/>
          <a:p>
            <a:r>
              <a:rPr lang="de-DE" sz="1200" dirty="0" smtClean="0"/>
              <a:t>C1</a:t>
            </a:r>
            <a:endParaRPr lang="de-DE" sz="1200" dirty="0"/>
          </a:p>
        </p:txBody>
      </p:sp>
      <p:sp>
        <p:nvSpPr>
          <p:cNvPr id="151" name="Textfeld 150"/>
          <p:cNvSpPr txBox="1"/>
          <p:nvPr/>
        </p:nvSpPr>
        <p:spPr>
          <a:xfrm>
            <a:off x="4037817" y="4507755"/>
            <a:ext cx="344966" cy="276999"/>
          </a:xfrm>
          <a:prstGeom prst="rect">
            <a:avLst/>
          </a:prstGeom>
          <a:noFill/>
        </p:spPr>
        <p:txBody>
          <a:bodyPr wrap="none" rtlCol="0">
            <a:spAutoFit/>
          </a:bodyPr>
          <a:lstStyle/>
          <a:p>
            <a:r>
              <a:rPr lang="de-DE" sz="1200" dirty="0" smtClean="0"/>
              <a:t>C1</a:t>
            </a:r>
            <a:endParaRPr lang="de-DE" sz="1200" dirty="0"/>
          </a:p>
        </p:txBody>
      </p:sp>
      <p:sp>
        <p:nvSpPr>
          <p:cNvPr id="152" name="Textfeld 151"/>
          <p:cNvSpPr txBox="1"/>
          <p:nvPr/>
        </p:nvSpPr>
        <p:spPr>
          <a:xfrm>
            <a:off x="3831222" y="2547166"/>
            <a:ext cx="346570" cy="276999"/>
          </a:xfrm>
          <a:prstGeom prst="rect">
            <a:avLst/>
          </a:prstGeom>
          <a:noFill/>
        </p:spPr>
        <p:txBody>
          <a:bodyPr wrap="none" rtlCol="0">
            <a:spAutoFit/>
          </a:bodyPr>
          <a:lstStyle/>
          <a:p>
            <a:r>
              <a:rPr lang="de-DE" sz="1200" dirty="0" smtClean="0"/>
              <a:t>B1</a:t>
            </a:r>
            <a:endParaRPr lang="de-DE" sz="1200" dirty="0"/>
          </a:p>
        </p:txBody>
      </p:sp>
      <p:sp>
        <p:nvSpPr>
          <p:cNvPr id="153" name="Textfeld 152"/>
          <p:cNvSpPr txBox="1"/>
          <p:nvPr/>
        </p:nvSpPr>
        <p:spPr>
          <a:xfrm>
            <a:off x="5512517" y="5452416"/>
            <a:ext cx="344966" cy="276999"/>
          </a:xfrm>
          <a:prstGeom prst="rect">
            <a:avLst/>
          </a:prstGeom>
          <a:noFill/>
        </p:spPr>
        <p:txBody>
          <a:bodyPr wrap="none" rtlCol="0">
            <a:spAutoFit/>
          </a:bodyPr>
          <a:lstStyle/>
          <a:p>
            <a:r>
              <a:rPr lang="de-DE" sz="1200" dirty="0" smtClean="0"/>
              <a:t>C1</a:t>
            </a:r>
            <a:endParaRPr lang="de-DE" sz="1200" dirty="0"/>
          </a:p>
        </p:txBody>
      </p:sp>
      <p:sp>
        <p:nvSpPr>
          <p:cNvPr id="154" name="Textfeld 153"/>
          <p:cNvSpPr txBox="1"/>
          <p:nvPr/>
        </p:nvSpPr>
        <p:spPr>
          <a:xfrm>
            <a:off x="3725962" y="3543556"/>
            <a:ext cx="344966" cy="276999"/>
          </a:xfrm>
          <a:prstGeom prst="rect">
            <a:avLst/>
          </a:prstGeom>
          <a:noFill/>
        </p:spPr>
        <p:txBody>
          <a:bodyPr wrap="none" rtlCol="0">
            <a:spAutoFit/>
          </a:bodyPr>
          <a:lstStyle/>
          <a:p>
            <a:r>
              <a:rPr lang="de-DE" sz="1200" dirty="0" smtClean="0"/>
              <a:t>C1</a:t>
            </a:r>
            <a:endParaRPr lang="de-DE" sz="1200" dirty="0"/>
          </a:p>
        </p:txBody>
      </p:sp>
      <p:sp>
        <p:nvSpPr>
          <p:cNvPr id="155" name="Textfeld 154"/>
          <p:cNvSpPr txBox="1"/>
          <p:nvPr/>
        </p:nvSpPr>
        <p:spPr>
          <a:xfrm>
            <a:off x="4681737" y="5123109"/>
            <a:ext cx="346570" cy="276999"/>
          </a:xfrm>
          <a:prstGeom prst="rect">
            <a:avLst/>
          </a:prstGeom>
          <a:noFill/>
        </p:spPr>
        <p:txBody>
          <a:bodyPr wrap="none" rtlCol="0">
            <a:spAutoFit/>
          </a:bodyPr>
          <a:lstStyle/>
          <a:p>
            <a:r>
              <a:rPr lang="de-DE" sz="1200" dirty="0" smtClean="0"/>
              <a:t>B1</a:t>
            </a:r>
            <a:endParaRPr lang="de-DE" sz="1200" dirty="0"/>
          </a:p>
        </p:txBody>
      </p:sp>
      <p:sp>
        <p:nvSpPr>
          <p:cNvPr id="156" name="Textfeld 155"/>
          <p:cNvSpPr txBox="1"/>
          <p:nvPr/>
        </p:nvSpPr>
        <p:spPr>
          <a:xfrm>
            <a:off x="6451642" y="5461892"/>
            <a:ext cx="344966" cy="276999"/>
          </a:xfrm>
          <a:prstGeom prst="rect">
            <a:avLst/>
          </a:prstGeom>
          <a:noFill/>
        </p:spPr>
        <p:txBody>
          <a:bodyPr wrap="none" rtlCol="0">
            <a:spAutoFit/>
          </a:bodyPr>
          <a:lstStyle/>
          <a:p>
            <a:r>
              <a:rPr lang="de-DE" sz="1200" dirty="0" smtClean="0"/>
              <a:t>C1</a:t>
            </a:r>
            <a:endParaRPr lang="de-DE" sz="1200" dirty="0"/>
          </a:p>
        </p:txBody>
      </p:sp>
      <p:sp>
        <p:nvSpPr>
          <p:cNvPr id="157" name="Textfeld 156"/>
          <p:cNvSpPr txBox="1"/>
          <p:nvPr/>
        </p:nvSpPr>
        <p:spPr>
          <a:xfrm>
            <a:off x="8078800" y="3479332"/>
            <a:ext cx="344966" cy="276999"/>
          </a:xfrm>
          <a:prstGeom prst="rect">
            <a:avLst/>
          </a:prstGeom>
          <a:noFill/>
        </p:spPr>
        <p:txBody>
          <a:bodyPr wrap="none" rtlCol="0">
            <a:spAutoFit/>
          </a:bodyPr>
          <a:lstStyle/>
          <a:p>
            <a:r>
              <a:rPr lang="de-DE" sz="1200" dirty="0" smtClean="0"/>
              <a:t>C1</a:t>
            </a:r>
            <a:endParaRPr lang="de-DE" sz="1200" dirty="0"/>
          </a:p>
        </p:txBody>
      </p:sp>
      <p:sp>
        <p:nvSpPr>
          <p:cNvPr id="158" name="Textfeld 157"/>
          <p:cNvSpPr txBox="1"/>
          <p:nvPr/>
        </p:nvSpPr>
        <p:spPr>
          <a:xfrm>
            <a:off x="7237534" y="5038059"/>
            <a:ext cx="346570" cy="276999"/>
          </a:xfrm>
          <a:prstGeom prst="rect">
            <a:avLst/>
          </a:prstGeom>
          <a:noFill/>
        </p:spPr>
        <p:txBody>
          <a:bodyPr wrap="none" rtlCol="0">
            <a:spAutoFit/>
          </a:bodyPr>
          <a:lstStyle/>
          <a:p>
            <a:r>
              <a:rPr lang="de-DE" sz="1200" dirty="0" smtClean="0"/>
              <a:t>B1</a:t>
            </a:r>
            <a:endParaRPr lang="de-DE" sz="1200" dirty="0"/>
          </a:p>
        </p:txBody>
      </p:sp>
      <p:sp>
        <p:nvSpPr>
          <p:cNvPr id="159" name="Textfeld 158"/>
          <p:cNvSpPr txBox="1"/>
          <p:nvPr/>
        </p:nvSpPr>
        <p:spPr>
          <a:xfrm>
            <a:off x="7827670" y="4425649"/>
            <a:ext cx="344966" cy="276999"/>
          </a:xfrm>
          <a:prstGeom prst="rect">
            <a:avLst/>
          </a:prstGeom>
          <a:noFill/>
        </p:spPr>
        <p:txBody>
          <a:bodyPr wrap="none" rtlCol="0">
            <a:spAutoFit/>
          </a:bodyPr>
          <a:lstStyle/>
          <a:p>
            <a:r>
              <a:rPr lang="de-DE" sz="1200" dirty="0" smtClean="0"/>
              <a:t>C1</a:t>
            </a:r>
            <a:endParaRPr lang="de-DE" sz="1200" dirty="0"/>
          </a:p>
        </p:txBody>
      </p:sp>
      <p:sp>
        <p:nvSpPr>
          <p:cNvPr id="160" name="Textfeld 159"/>
          <p:cNvSpPr txBox="1"/>
          <p:nvPr/>
        </p:nvSpPr>
        <p:spPr>
          <a:xfrm>
            <a:off x="5232187" y="2109483"/>
            <a:ext cx="304892" cy="369332"/>
          </a:xfrm>
          <a:prstGeom prst="rect">
            <a:avLst/>
          </a:prstGeom>
          <a:noFill/>
        </p:spPr>
        <p:txBody>
          <a:bodyPr wrap="none" rtlCol="0">
            <a:spAutoFit/>
          </a:bodyPr>
          <a:lstStyle/>
          <a:p>
            <a:r>
              <a:rPr lang="de-DE" dirty="0" smtClean="0"/>
              <a:t>X</a:t>
            </a:r>
            <a:endParaRPr lang="de-DE" dirty="0"/>
          </a:p>
        </p:txBody>
      </p:sp>
      <p:grpSp>
        <p:nvGrpSpPr>
          <p:cNvPr id="177" name="Gruppieren 176"/>
          <p:cNvGrpSpPr/>
          <p:nvPr/>
        </p:nvGrpSpPr>
        <p:grpSpPr>
          <a:xfrm>
            <a:off x="2700121" y="35128"/>
            <a:ext cx="6537012" cy="6503274"/>
            <a:chOff x="2700121" y="59775"/>
            <a:chExt cx="6537012" cy="6554827"/>
          </a:xfrm>
        </p:grpSpPr>
        <p:grpSp>
          <p:nvGrpSpPr>
            <p:cNvPr id="138" name="Gruppieren 137"/>
            <p:cNvGrpSpPr/>
            <p:nvPr/>
          </p:nvGrpSpPr>
          <p:grpSpPr>
            <a:xfrm>
              <a:off x="2700121" y="357554"/>
              <a:ext cx="6537012" cy="6257048"/>
              <a:chOff x="2700121" y="357554"/>
              <a:chExt cx="6537012" cy="6257048"/>
            </a:xfrm>
          </p:grpSpPr>
          <p:cxnSp>
            <p:nvCxnSpPr>
              <p:cNvPr id="7" name="Gerader Verbinder 6"/>
              <p:cNvCxnSpPr/>
              <p:nvPr/>
            </p:nvCxnSpPr>
            <p:spPr>
              <a:xfrm>
                <a:off x="6652846" y="357554"/>
                <a:ext cx="1242646" cy="50409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7895492" y="861646"/>
                <a:ext cx="948477" cy="100232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5429378" y="357554"/>
                <a:ext cx="1223468"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flipH="1">
                <a:off x="9122833" y="3043767"/>
                <a:ext cx="114300" cy="13335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a:xfrm flipH="1">
                <a:off x="8462433" y="4377267"/>
                <a:ext cx="660400" cy="11797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a:off x="8843969" y="1863970"/>
                <a:ext cx="393164" cy="11797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flipH="1">
                <a:off x="6160771" y="6302427"/>
                <a:ext cx="1301474" cy="31217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flipH="1" flipV="1">
                <a:off x="4832995" y="6364432"/>
                <a:ext cx="1327776" cy="25017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flipH="1">
                <a:off x="7462245" y="5557181"/>
                <a:ext cx="995544" cy="74524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rot="8623816" flipH="1">
                <a:off x="3404291" y="4401859"/>
                <a:ext cx="114300" cy="13335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rot="8623816" flipH="1">
                <a:off x="2700121" y="3236398"/>
                <a:ext cx="660400" cy="11797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a:xfrm flipH="1" flipV="1">
                <a:off x="3809805" y="5639981"/>
                <a:ext cx="1023190" cy="72445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a:xfrm rot="12956105" flipH="1">
                <a:off x="3711193" y="773086"/>
                <a:ext cx="114300" cy="13335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flipV="1">
                <a:off x="2950031" y="1946153"/>
                <a:ext cx="380743" cy="1207229"/>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6" name="Gruppieren 175"/>
            <p:cNvGrpSpPr/>
            <p:nvPr/>
          </p:nvGrpSpPr>
          <p:grpSpPr>
            <a:xfrm>
              <a:off x="4096372" y="59775"/>
              <a:ext cx="1320824" cy="1179797"/>
              <a:chOff x="4096372" y="59775"/>
              <a:chExt cx="1320824" cy="1179797"/>
            </a:xfrm>
          </p:grpSpPr>
          <p:cxnSp>
            <p:nvCxnSpPr>
              <p:cNvPr id="46" name="Gerader Verbinder 45"/>
              <p:cNvCxnSpPr/>
              <p:nvPr/>
            </p:nvCxnSpPr>
            <p:spPr>
              <a:xfrm rot="12956105" flipH="1">
                <a:off x="4489260" y="59775"/>
                <a:ext cx="660400" cy="1179797"/>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1" name="Gerader Verbinder 160"/>
              <p:cNvCxnSpPr/>
              <p:nvPr/>
            </p:nvCxnSpPr>
            <p:spPr>
              <a:xfrm>
                <a:off x="4096372" y="684526"/>
                <a:ext cx="118442" cy="25622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Gerader Verbinder 174"/>
              <p:cNvCxnSpPr/>
              <p:nvPr/>
            </p:nvCxnSpPr>
            <p:spPr>
              <a:xfrm>
                <a:off x="5294192" y="111328"/>
                <a:ext cx="123004" cy="26609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3" name="Bogen 22"/>
          <p:cNvSpPr/>
          <p:nvPr/>
        </p:nvSpPr>
        <p:spPr>
          <a:xfrm rot="10576418">
            <a:off x="3278604" y="734433"/>
            <a:ext cx="5696432" cy="5439113"/>
          </a:xfrm>
          <a:prstGeom prst="arc">
            <a:avLst>
              <a:gd name="adj1" fmla="val 16128555"/>
              <a:gd name="adj2" fmla="val 2826294"/>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4" name="Bogen 103"/>
          <p:cNvSpPr/>
          <p:nvPr/>
        </p:nvSpPr>
        <p:spPr>
          <a:xfrm rot="10800000">
            <a:off x="3575999" y="932406"/>
            <a:ext cx="5059921" cy="5059921"/>
          </a:xfrm>
          <a:prstGeom prst="arc">
            <a:avLst>
              <a:gd name="adj1" fmla="val 6201616"/>
              <a:gd name="adj2" fmla="val 2641399"/>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5" name="Bogen 104"/>
          <p:cNvSpPr/>
          <p:nvPr/>
        </p:nvSpPr>
        <p:spPr>
          <a:xfrm rot="10800000">
            <a:off x="5123206" y="2520171"/>
            <a:ext cx="1815110" cy="1815110"/>
          </a:xfrm>
          <a:prstGeom prst="arc">
            <a:avLst>
              <a:gd name="adj1" fmla="val 7851442"/>
              <a:gd name="adj2" fmla="val 5746495"/>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6" name="Bogen 105"/>
          <p:cNvSpPr/>
          <p:nvPr/>
        </p:nvSpPr>
        <p:spPr>
          <a:xfrm rot="10800000">
            <a:off x="5465466" y="2866561"/>
            <a:ext cx="1125496" cy="1125496"/>
          </a:xfrm>
          <a:prstGeom prst="arc">
            <a:avLst>
              <a:gd name="adj1" fmla="val 7775253"/>
              <a:gd name="adj2" fmla="val 3783934"/>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7" name="Bogen 106"/>
          <p:cNvSpPr/>
          <p:nvPr/>
        </p:nvSpPr>
        <p:spPr>
          <a:xfrm rot="3090382">
            <a:off x="4052176" y="1512602"/>
            <a:ext cx="248503" cy="272958"/>
          </a:xfrm>
          <a:prstGeom prst="arc">
            <a:avLst>
              <a:gd name="adj1" fmla="val 10809821"/>
              <a:gd name="adj2" fmla="val 21488692"/>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8" name="Bogen 107"/>
          <p:cNvSpPr/>
          <p:nvPr/>
        </p:nvSpPr>
        <p:spPr>
          <a:xfrm rot="16200000">
            <a:off x="5925857" y="592508"/>
            <a:ext cx="350869" cy="350869"/>
          </a:xfrm>
          <a:prstGeom prst="arc">
            <a:avLst>
              <a:gd name="adj1" fmla="val 16327184"/>
              <a:gd name="adj2" fmla="val 49038"/>
            </a:avLst>
          </a:prstGeom>
          <a:noFill/>
          <a:ln w="101600">
            <a:gradFill>
              <a:gsLst>
                <a:gs pos="100000">
                  <a:srgbClr val="FF0000">
                    <a:lumMod val="40000"/>
                    <a:lumOff val="60000"/>
                  </a:srgbClr>
                </a:gs>
                <a:gs pos="2000">
                  <a:schemeClr val="accent1">
                    <a:lumMod val="45000"/>
                    <a:lumOff val="55000"/>
                  </a:schemeClr>
                </a:gs>
                <a:gs pos="38000">
                  <a:schemeClr val="accent1">
                    <a:lumMod val="50000"/>
                    <a:lumOff val="5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09" name="Gerader Verbinder 108"/>
          <p:cNvCxnSpPr>
            <a:endCxn id="165" idx="2"/>
          </p:cNvCxnSpPr>
          <p:nvPr/>
        </p:nvCxnSpPr>
        <p:spPr>
          <a:xfrm>
            <a:off x="6294447" y="376277"/>
            <a:ext cx="15541" cy="241778"/>
          </a:xfrm>
          <a:prstGeom prst="line">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6" name="Bogen 115"/>
          <p:cNvSpPr/>
          <p:nvPr/>
        </p:nvSpPr>
        <p:spPr>
          <a:xfrm rot="10047294">
            <a:off x="5955612" y="2184596"/>
            <a:ext cx="337807" cy="337807"/>
          </a:xfrm>
          <a:prstGeom prst="arc">
            <a:avLst>
              <a:gd name="adj1" fmla="val 12167825"/>
              <a:gd name="adj2" fmla="val 17144442"/>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8" name="Bogen 117"/>
          <p:cNvSpPr/>
          <p:nvPr/>
        </p:nvSpPr>
        <p:spPr>
          <a:xfrm rot="7178512">
            <a:off x="5521335" y="2611044"/>
            <a:ext cx="337807" cy="337807"/>
          </a:xfrm>
          <a:prstGeom prst="arc">
            <a:avLst>
              <a:gd name="adj1" fmla="val 14662720"/>
              <a:gd name="adj2" fmla="val 18239506"/>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4" name="Bogen 123"/>
          <p:cNvSpPr/>
          <p:nvPr/>
        </p:nvSpPr>
        <p:spPr>
          <a:xfrm rot="526923">
            <a:off x="6485763" y="999599"/>
            <a:ext cx="337807" cy="337807"/>
          </a:xfrm>
          <a:prstGeom prst="arc">
            <a:avLst>
              <a:gd name="adj1" fmla="val 10235324"/>
              <a:gd name="adj2" fmla="val 16715053"/>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9" name="Bogen 128"/>
          <p:cNvSpPr/>
          <p:nvPr/>
        </p:nvSpPr>
        <p:spPr>
          <a:xfrm rot="7770155">
            <a:off x="6339427" y="2722881"/>
            <a:ext cx="346284" cy="310680"/>
          </a:xfrm>
          <a:prstGeom prst="arc">
            <a:avLst>
              <a:gd name="adj1" fmla="val 344565"/>
              <a:gd name="adj2" fmla="val 10897194"/>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32" name="Gerader Verbinder 131"/>
          <p:cNvCxnSpPr>
            <a:endCxn id="118" idx="0"/>
          </p:cNvCxnSpPr>
          <p:nvPr/>
        </p:nvCxnSpPr>
        <p:spPr>
          <a:xfrm flipH="1">
            <a:off x="5858726" y="746439"/>
            <a:ext cx="62964" cy="2045351"/>
          </a:xfrm>
          <a:prstGeom prst="line">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2" name="Bogen 161"/>
          <p:cNvSpPr/>
          <p:nvPr/>
        </p:nvSpPr>
        <p:spPr>
          <a:xfrm rot="10800000">
            <a:off x="3409274" y="742801"/>
            <a:ext cx="5405259" cy="5427356"/>
          </a:xfrm>
          <a:prstGeom prst="arc">
            <a:avLst>
              <a:gd name="adj1" fmla="val 5843163"/>
              <a:gd name="adj2" fmla="val 15903808"/>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3" name="Bogen 162"/>
          <p:cNvSpPr/>
          <p:nvPr/>
        </p:nvSpPr>
        <p:spPr>
          <a:xfrm rot="21402929">
            <a:off x="5679313" y="6322492"/>
            <a:ext cx="337807" cy="337807"/>
          </a:xfrm>
          <a:prstGeom prst="arc">
            <a:avLst>
              <a:gd name="adj1" fmla="val 11726991"/>
              <a:gd name="adj2" fmla="val 16926181"/>
            </a:avLst>
          </a:prstGeom>
          <a:noFill/>
          <a:ln w="101600">
            <a:gradFill>
              <a:gsLst>
                <a:gs pos="100000">
                  <a:srgbClr val="FF0000">
                    <a:lumMod val="50000"/>
                    <a:lumOff val="50000"/>
                  </a:srgbClr>
                </a:gs>
                <a:gs pos="100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5" name="Bogen 164"/>
          <p:cNvSpPr/>
          <p:nvPr/>
        </p:nvSpPr>
        <p:spPr>
          <a:xfrm rot="14833860">
            <a:off x="6308719" y="428484"/>
            <a:ext cx="337807" cy="337807"/>
          </a:xfrm>
          <a:prstGeom prst="arc">
            <a:avLst>
              <a:gd name="adj1" fmla="val 12167825"/>
              <a:gd name="adj2" fmla="val 17144442"/>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5" name="Textfeld 64"/>
          <p:cNvSpPr txBox="1"/>
          <p:nvPr/>
        </p:nvSpPr>
        <p:spPr>
          <a:xfrm>
            <a:off x="5565539" y="316783"/>
            <a:ext cx="309700" cy="369332"/>
          </a:xfrm>
          <a:prstGeom prst="rect">
            <a:avLst/>
          </a:prstGeom>
          <a:noFill/>
        </p:spPr>
        <p:txBody>
          <a:bodyPr wrap="none" rtlCol="0">
            <a:spAutoFit/>
          </a:bodyPr>
          <a:lstStyle/>
          <a:p>
            <a:r>
              <a:rPr lang="de-DE" dirty="0" smtClean="0"/>
              <a:t>B</a:t>
            </a:r>
            <a:endParaRPr lang="de-DE" dirty="0"/>
          </a:p>
        </p:txBody>
      </p:sp>
      <p:sp>
        <p:nvSpPr>
          <p:cNvPr id="125" name="Textfeld 124"/>
          <p:cNvSpPr txBox="1"/>
          <p:nvPr/>
        </p:nvSpPr>
        <p:spPr>
          <a:xfrm>
            <a:off x="5535881" y="35128"/>
            <a:ext cx="653833" cy="276999"/>
          </a:xfrm>
          <a:prstGeom prst="rect">
            <a:avLst/>
          </a:prstGeom>
          <a:noFill/>
        </p:spPr>
        <p:txBody>
          <a:bodyPr wrap="none" rtlCol="0">
            <a:spAutoFit/>
          </a:bodyPr>
          <a:lstStyle/>
          <a:p>
            <a:r>
              <a:rPr lang="de-DE" sz="1200" dirty="0" smtClean="0"/>
              <a:t>Norden</a:t>
            </a:r>
            <a:endParaRPr lang="de-DE" sz="1200" dirty="0"/>
          </a:p>
        </p:txBody>
      </p:sp>
      <p:sp>
        <p:nvSpPr>
          <p:cNvPr id="146" name="Textfeld 145"/>
          <p:cNvSpPr txBox="1"/>
          <p:nvPr/>
        </p:nvSpPr>
        <p:spPr>
          <a:xfrm>
            <a:off x="5922950" y="1131492"/>
            <a:ext cx="346570" cy="276999"/>
          </a:xfrm>
          <a:prstGeom prst="rect">
            <a:avLst/>
          </a:prstGeom>
          <a:noFill/>
        </p:spPr>
        <p:txBody>
          <a:bodyPr wrap="none" rtlCol="0">
            <a:spAutoFit/>
          </a:bodyPr>
          <a:lstStyle/>
          <a:p>
            <a:r>
              <a:rPr lang="de-DE" sz="1200" dirty="0" smtClean="0"/>
              <a:t>B1</a:t>
            </a:r>
            <a:endParaRPr lang="de-DE" sz="1200" dirty="0"/>
          </a:p>
        </p:txBody>
      </p:sp>
      <p:sp>
        <p:nvSpPr>
          <p:cNvPr id="143" name="Textfeld 142"/>
          <p:cNvSpPr txBox="1"/>
          <p:nvPr/>
        </p:nvSpPr>
        <p:spPr>
          <a:xfrm>
            <a:off x="5040732" y="3511637"/>
            <a:ext cx="2019784" cy="369332"/>
          </a:xfrm>
          <a:prstGeom prst="rect">
            <a:avLst/>
          </a:prstGeom>
          <a:noFill/>
        </p:spPr>
        <p:txBody>
          <a:bodyPr wrap="none" rtlCol="0">
            <a:spAutoFit/>
          </a:bodyPr>
          <a:lstStyle/>
          <a:p>
            <a:r>
              <a:rPr lang="de-DE" dirty="0" smtClean="0">
                <a:sym typeface="Wingdings" panose="05000000000000000000" pitchFamily="2" charset="2"/>
              </a:rPr>
              <a:t>   </a:t>
            </a:r>
            <a:r>
              <a:rPr lang="de-DE" dirty="0" err="1" smtClean="0">
                <a:sym typeface="Wingdings" panose="05000000000000000000" pitchFamily="2" charset="2"/>
              </a:rPr>
              <a:t>ca</a:t>
            </a:r>
            <a:r>
              <a:rPr lang="de-DE" dirty="0" smtClean="0">
                <a:sym typeface="Wingdings" panose="05000000000000000000" pitchFamily="2" charset="2"/>
              </a:rPr>
              <a:t> 2 m   </a:t>
            </a:r>
            <a:endParaRPr lang="de-DE" dirty="0"/>
          </a:p>
        </p:txBody>
      </p:sp>
      <p:sp>
        <p:nvSpPr>
          <p:cNvPr id="171" name="Textfeld 170"/>
          <p:cNvSpPr txBox="1"/>
          <p:nvPr/>
        </p:nvSpPr>
        <p:spPr>
          <a:xfrm>
            <a:off x="6927426" y="11537"/>
            <a:ext cx="976549" cy="369332"/>
          </a:xfrm>
          <a:prstGeom prst="rect">
            <a:avLst/>
          </a:prstGeom>
          <a:noFill/>
        </p:spPr>
        <p:txBody>
          <a:bodyPr wrap="none" rtlCol="0">
            <a:spAutoFit/>
          </a:bodyPr>
          <a:lstStyle/>
          <a:p>
            <a:r>
              <a:rPr lang="de-DE" dirty="0" smtClean="0"/>
              <a:t>Sommer</a:t>
            </a:r>
            <a:endParaRPr lang="de-DE" dirty="0"/>
          </a:p>
        </p:txBody>
      </p:sp>
      <p:sp>
        <p:nvSpPr>
          <p:cNvPr id="172" name="Textfeld 171"/>
          <p:cNvSpPr txBox="1"/>
          <p:nvPr/>
        </p:nvSpPr>
        <p:spPr>
          <a:xfrm>
            <a:off x="4290589" y="6436504"/>
            <a:ext cx="832472" cy="369332"/>
          </a:xfrm>
          <a:prstGeom prst="rect">
            <a:avLst/>
          </a:prstGeom>
          <a:noFill/>
        </p:spPr>
        <p:txBody>
          <a:bodyPr wrap="none" rtlCol="0">
            <a:spAutoFit/>
          </a:bodyPr>
          <a:lstStyle/>
          <a:p>
            <a:r>
              <a:rPr lang="de-DE" dirty="0" smtClean="0"/>
              <a:t>Winter</a:t>
            </a:r>
            <a:endParaRPr lang="de-DE" dirty="0"/>
          </a:p>
        </p:txBody>
      </p:sp>
      <p:cxnSp>
        <p:nvCxnSpPr>
          <p:cNvPr id="178" name="Gerade Verbindung mit Pfeil 177"/>
          <p:cNvCxnSpPr/>
          <p:nvPr/>
        </p:nvCxnSpPr>
        <p:spPr>
          <a:xfrm flipH="1">
            <a:off x="6326074" y="239486"/>
            <a:ext cx="655350" cy="235857"/>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9" name="Gerade Verbindung mit Pfeil 178"/>
          <p:cNvCxnSpPr>
            <a:endCxn id="163" idx="0"/>
          </p:cNvCxnSpPr>
          <p:nvPr/>
        </p:nvCxnSpPr>
        <p:spPr>
          <a:xfrm flipV="1">
            <a:off x="5024626" y="6455801"/>
            <a:ext cx="658479" cy="215709"/>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5" name="Textfeld 184"/>
          <p:cNvSpPr txBox="1"/>
          <p:nvPr/>
        </p:nvSpPr>
        <p:spPr>
          <a:xfrm>
            <a:off x="1889380" y="5962793"/>
            <a:ext cx="1389226" cy="646331"/>
          </a:xfrm>
          <a:prstGeom prst="rect">
            <a:avLst/>
          </a:prstGeom>
          <a:noFill/>
        </p:spPr>
        <p:txBody>
          <a:bodyPr wrap="none" rtlCol="0">
            <a:spAutoFit/>
          </a:bodyPr>
          <a:lstStyle/>
          <a:p>
            <a:pPr algn="ctr"/>
            <a:r>
              <a:rPr lang="de-DE" dirty="0" smtClean="0"/>
              <a:t>Warme Seite</a:t>
            </a:r>
          </a:p>
          <a:p>
            <a:pPr algn="ctr"/>
            <a:r>
              <a:rPr lang="de-DE" dirty="0" smtClean="0"/>
              <a:t>Sonne</a:t>
            </a:r>
            <a:endParaRPr lang="de-DE" dirty="0"/>
          </a:p>
        </p:txBody>
      </p:sp>
      <p:sp>
        <p:nvSpPr>
          <p:cNvPr id="186" name="Textfeld 185"/>
          <p:cNvSpPr txBox="1"/>
          <p:nvPr/>
        </p:nvSpPr>
        <p:spPr>
          <a:xfrm>
            <a:off x="8585659" y="283530"/>
            <a:ext cx="1171283" cy="646331"/>
          </a:xfrm>
          <a:prstGeom prst="rect">
            <a:avLst/>
          </a:prstGeom>
          <a:noFill/>
        </p:spPr>
        <p:txBody>
          <a:bodyPr wrap="none" rtlCol="0">
            <a:spAutoFit/>
          </a:bodyPr>
          <a:lstStyle/>
          <a:p>
            <a:pPr algn="ctr"/>
            <a:r>
              <a:rPr lang="de-DE" dirty="0" smtClean="0"/>
              <a:t>Kalte Seite</a:t>
            </a:r>
          </a:p>
          <a:p>
            <a:pPr algn="ctr"/>
            <a:r>
              <a:rPr lang="de-DE" dirty="0" smtClean="0"/>
              <a:t>Schatten</a:t>
            </a:r>
            <a:endParaRPr lang="de-DE" dirty="0"/>
          </a:p>
        </p:txBody>
      </p:sp>
      <p:sp>
        <p:nvSpPr>
          <p:cNvPr id="113" name="Rechteck 112"/>
          <p:cNvSpPr/>
          <p:nvPr/>
        </p:nvSpPr>
        <p:spPr>
          <a:xfrm rot="4292111">
            <a:off x="7711859" y="2560209"/>
            <a:ext cx="907354" cy="291974"/>
          </a:xfrm>
          <a:prstGeom prst="rect">
            <a:avLst/>
          </a:prstGeom>
          <a:pattFill prst="dkHorz">
            <a:fgClr>
              <a:schemeClr val="accent2">
                <a:lumMod val="60000"/>
                <a:lumOff val="40000"/>
              </a:schemeClr>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Rechteck 113"/>
          <p:cNvSpPr/>
          <p:nvPr/>
        </p:nvSpPr>
        <p:spPr>
          <a:xfrm rot="2820000">
            <a:off x="7223862" y="1824025"/>
            <a:ext cx="984659" cy="291974"/>
          </a:xfrm>
          <a:prstGeom prst="rect">
            <a:avLst/>
          </a:prstGeom>
          <a:pattFill prst="dkHorz">
            <a:fgClr>
              <a:schemeClr val="accent2">
                <a:lumMod val="60000"/>
                <a:lumOff val="40000"/>
              </a:schemeClr>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Textfeld 114"/>
          <p:cNvSpPr txBox="1"/>
          <p:nvPr/>
        </p:nvSpPr>
        <p:spPr>
          <a:xfrm>
            <a:off x="7353999" y="2031582"/>
            <a:ext cx="344966" cy="276999"/>
          </a:xfrm>
          <a:prstGeom prst="rect">
            <a:avLst/>
          </a:prstGeom>
          <a:noFill/>
        </p:spPr>
        <p:txBody>
          <a:bodyPr wrap="none" rtlCol="0">
            <a:spAutoFit/>
          </a:bodyPr>
          <a:lstStyle/>
          <a:p>
            <a:r>
              <a:rPr lang="de-DE" sz="1200" dirty="0" smtClean="0"/>
              <a:t>C1</a:t>
            </a:r>
            <a:endParaRPr lang="de-DE" sz="1200" dirty="0"/>
          </a:p>
        </p:txBody>
      </p:sp>
      <p:sp>
        <p:nvSpPr>
          <p:cNvPr id="117" name="Textfeld 116"/>
          <p:cNvSpPr txBox="1"/>
          <p:nvPr/>
        </p:nvSpPr>
        <p:spPr>
          <a:xfrm>
            <a:off x="7722207" y="2671421"/>
            <a:ext cx="346570" cy="276999"/>
          </a:xfrm>
          <a:prstGeom prst="rect">
            <a:avLst/>
          </a:prstGeom>
          <a:noFill/>
        </p:spPr>
        <p:txBody>
          <a:bodyPr wrap="none" rtlCol="0">
            <a:spAutoFit/>
          </a:bodyPr>
          <a:lstStyle/>
          <a:p>
            <a:r>
              <a:rPr lang="de-DE" sz="1200" dirty="0" smtClean="0"/>
              <a:t>B1</a:t>
            </a:r>
            <a:endParaRPr lang="de-DE" sz="1200" dirty="0"/>
          </a:p>
        </p:txBody>
      </p:sp>
      <p:sp>
        <p:nvSpPr>
          <p:cNvPr id="2" name="Textfeld 1"/>
          <p:cNvSpPr txBox="1"/>
          <p:nvPr/>
        </p:nvSpPr>
        <p:spPr>
          <a:xfrm>
            <a:off x="110067" y="1449502"/>
            <a:ext cx="2273478" cy="1498917"/>
          </a:xfrm>
          <a:prstGeom prst="rect">
            <a:avLst/>
          </a:prstGeom>
          <a:noFill/>
        </p:spPr>
        <p:txBody>
          <a:bodyPr wrap="square" rtlCol="0">
            <a:normAutofit/>
          </a:bodyPr>
          <a:lstStyle/>
          <a:p>
            <a:r>
              <a:rPr lang="de-DE" dirty="0" smtClean="0"/>
              <a:t>Ein ca. 55 m langer perforierter Schlauch, ein sehr langer Weg für die Luft zum Abkühlen</a:t>
            </a:r>
            <a:endParaRPr lang="de-DE" dirty="0"/>
          </a:p>
        </p:txBody>
      </p:sp>
      <p:sp>
        <p:nvSpPr>
          <p:cNvPr id="119" name="Textfeld 118"/>
          <p:cNvSpPr txBox="1"/>
          <p:nvPr/>
        </p:nvSpPr>
        <p:spPr>
          <a:xfrm>
            <a:off x="7063938" y="3250009"/>
            <a:ext cx="1205779" cy="369332"/>
          </a:xfrm>
          <a:prstGeom prst="rect">
            <a:avLst/>
          </a:prstGeom>
          <a:noFill/>
        </p:spPr>
        <p:txBody>
          <a:bodyPr wrap="none" rtlCol="0">
            <a:spAutoFit/>
          </a:bodyPr>
          <a:lstStyle/>
          <a:p>
            <a:r>
              <a:rPr lang="de-DE" dirty="0" smtClean="0">
                <a:sym typeface="Wingdings" panose="05000000000000000000" pitchFamily="2" charset="2"/>
              </a:rPr>
              <a:t>75 cm</a:t>
            </a:r>
            <a:endParaRPr lang="de-DE" dirty="0"/>
          </a:p>
        </p:txBody>
      </p:sp>
      <p:sp>
        <p:nvSpPr>
          <p:cNvPr id="120" name="Textfeld 119"/>
          <p:cNvSpPr txBox="1"/>
          <p:nvPr/>
        </p:nvSpPr>
        <p:spPr>
          <a:xfrm>
            <a:off x="8138664" y="3245022"/>
            <a:ext cx="1127232" cy="369332"/>
          </a:xfrm>
          <a:prstGeom prst="rect">
            <a:avLst/>
          </a:prstGeom>
          <a:noFill/>
        </p:spPr>
        <p:txBody>
          <a:bodyPr wrap="none" rtlCol="0">
            <a:spAutoFit/>
          </a:bodyPr>
          <a:lstStyle/>
          <a:p>
            <a:r>
              <a:rPr lang="de-DE" dirty="0" smtClean="0">
                <a:sym typeface="Wingdings" panose="05000000000000000000" pitchFamily="2" charset="2"/>
              </a:rPr>
              <a:t> 1 m </a:t>
            </a:r>
            <a:endParaRPr lang="de-DE"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431" y="4718495"/>
            <a:ext cx="2747850" cy="1889943"/>
          </a:xfrm>
          <a:prstGeom prst="rect">
            <a:avLst/>
          </a:prstGeom>
        </p:spPr>
      </p:pic>
      <p:sp>
        <p:nvSpPr>
          <p:cNvPr id="5" name="Textfeld 4"/>
          <p:cNvSpPr txBox="1"/>
          <p:nvPr/>
        </p:nvSpPr>
        <p:spPr>
          <a:xfrm>
            <a:off x="9870095" y="4079571"/>
            <a:ext cx="1765227" cy="646331"/>
          </a:xfrm>
          <a:prstGeom prst="rect">
            <a:avLst/>
          </a:prstGeom>
          <a:noFill/>
        </p:spPr>
        <p:txBody>
          <a:bodyPr wrap="none" rtlCol="0">
            <a:spAutoFit/>
          </a:bodyPr>
          <a:lstStyle/>
          <a:p>
            <a:pPr algn="ctr"/>
            <a:r>
              <a:rPr lang="de-DE" dirty="0" smtClean="0"/>
              <a:t>Gebläse </a:t>
            </a:r>
            <a:r>
              <a:rPr lang="de-DE" dirty="0"/>
              <a:t>Ø </a:t>
            </a:r>
            <a:r>
              <a:rPr lang="de-DE" dirty="0" smtClean="0"/>
              <a:t>10 </a:t>
            </a:r>
            <a:r>
              <a:rPr lang="de-DE" dirty="0"/>
              <a:t>cm</a:t>
            </a:r>
          </a:p>
          <a:p>
            <a:pPr algn="ctr"/>
            <a:r>
              <a:rPr lang="de-DE" dirty="0" smtClean="0"/>
              <a:t>für die Rohre</a:t>
            </a:r>
            <a:endParaRPr lang="de-DE" dirty="0"/>
          </a:p>
        </p:txBody>
      </p:sp>
    </p:spTree>
    <p:extLst>
      <p:ext uri="{BB962C8B-B14F-4D97-AF65-F5344CB8AC3E}">
        <p14:creationId xmlns:p14="http://schemas.microsoft.com/office/powerpoint/2010/main" val="1658665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2" name="Gerader Verbinder 131"/>
          <p:cNvCxnSpPr/>
          <p:nvPr/>
        </p:nvCxnSpPr>
        <p:spPr>
          <a:xfrm flipH="1">
            <a:off x="6213509" y="934188"/>
            <a:ext cx="90215" cy="1443419"/>
          </a:xfrm>
          <a:prstGeom prst="line">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Gerader Verbinder 111"/>
          <p:cNvCxnSpPr/>
          <p:nvPr/>
        </p:nvCxnSpPr>
        <p:spPr>
          <a:xfrm rot="10800000" flipH="1">
            <a:off x="5772041" y="3040961"/>
            <a:ext cx="314969" cy="2903263"/>
          </a:xfrm>
          <a:prstGeom prst="line">
            <a:avLst/>
          </a:prstGeom>
          <a:noFill/>
          <a:ln w="101600">
            <a:gradFill>
              <a:gsLst>
                <a:gs pos="100000">
                  <a:srgbClr val="F5B2B5">
                    <a:lumMod val="65000"/>
                    <a:lumOff val="35000"/>
                  </a:srgbClr>
                </a:gs>
                <a:gs pos="0">
                  <a:srgbClr val="FF0000">
                    <a:lumMod val="50000"/>
                    <a:lumOff val="50000"/>
                  </a:srgbClr>
                </a:gs>
                <a:gs pos="100000">
                  <a:schemeClr val="accent1">
                    <a:lumMod val="20000"/>
                    <a:lumOff val="80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3" name="Bogen 22"/>
          <p:cNvSpPr/>
          <p:nvPr/>
        </p:nvSpPr>
        <p:spPr>
          <a:xfrm rot="10576418">
            <a:off x="3278074" y="624178"/>
            <a:ext cx="5696432" cy="5643347"/>
          </a:xfrm>
          <a:prstGeom prst="arc">
            <a:avLst>
              <a:gd name="adj1" fmla="val 17275896"/>
              <a:gd name="adj2" fmla="val 5451152"/>
            </a:avLst>
          </a:prstGeom>
          <a:noFill/>
          <a:ln w="101600">
            <a:gradFill>
              <a:gsLst>
                <a:gs pos="0">
                  <a:srgbClr val="FF0000">
                    <a:lumMod val="50000"/>
                    <a:lumOff val="50000"/>
                  </a:srgbClr>
                </a:gs>
                <a:gs pos="83000">
                  <a:schemeClr val="accent1">
                    <a:lumMod val="45000"/>
                    <a:lumOff val="55000"/>
                  </a:schemeClr>
                </a:gs>
                <a:gs pos="100000">
                  <a:schemeClr val="accent1">
                    <a:lumMod val="40000"/>
                    <a:lumOff val="6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4" name="Bogen 103"/>
          <p:cNvSpPr/>
          <p:nvPr/>
        </p:nvSpPr>
        <p:spPr>
          <a:xfrm rot="10800000">
            <a:off x="3575999" y="932406"/>
            <a:ext cx="5059921" cy="5059921"/>
          </a:xfrm>
          <a:prstGeom prst="arc">
            <a:avLst>
              <a:gd name="adj1" fmla="val 16938516"/>
              <a:gd name="adj2" fmla="val 5389978"/>
            </a:avLst>
          </a:prstGeom>
          <a:noFill/>
          <a:ln w="101600">
            <a:gradFill>
              <a:gsLst>
                <a:gs pos="0">
                  <a:srgbClr val="FF0000">
                    <a:lumMod val="50000"/>
                    <a:lumOff val="50000"/>
                  </a:srgbClr>
                </a:gs>
                <a:gs pos="83000">
                  <a:schemeClr val="accent1">
                    <a:lumMod val="45000"/>
                    <a:lumOff val="55000"/>
                  </a:schemeClr>
                </a:gs>
                <a:gs pos="100000">
                  <a:schemeClr val="accent1">
                    <a:lumMod val="40000"/>
                    <a:lumOff val="6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9" name="Bogen 138"/>
          <p:cNvSpPr/>
          <p:nvPr/>
        </p:nvSpPr>
        <p:spPr>
          <a:xfrm rot="10800000">
            <a:off x="3201896" y="642370"/>
            <a:ext cx="5740333" cy="5647827"/>
          </a:xfrm>
          <a:prstGeom prst="arc">
            <a:avLst>
              <a:gd name="adj1" fmla="val 6045090"/>
              <a:gd name="adj2" fmla="val 16218832"/>
            </a:avLst>
          </a:prstGeom>
          <a:noFill/>
          <a:ln w="101600">
            <a:gradFill>
              <a:gsLst>
                <a:gs pos="0">
                  <a:srgbClr val="FF0000">
                    <a:lumMod val="50000"/>
                    <a:lumOff val="50000"/>
                  </a:srgbClr>
                </a:gs>
                <a:gs pos="83000">
                  <a:schemeClr val="accent1">
                    <a:lumMod val="45000"/>
                    <a:lumOff val="55000"/>
                  </a:schemeClr>
                </a:gs>
                <a:gs pos="100000">
                  <a:schemeClr val="accent1">
                    <a:lumMod val="40000"/>
                    <a:lumOff val="6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0" name="Bogen 109"/>
          <p:cNvSpPr/>
          <p:nvPr/>
        </p:nvSpPr>
        <p:spPr>
          <a:xfrm rot="10800000">
            <a:off x="3588437" y="935518"/>
            <a:ext cx="5059921" cy="5059921"/>
          </a:xfrm>
          <a:prstGeom prst="arc">
            <a:avLst>
              <a:gd name="adj1" fmla="val 5877545"/>
              <a:gd name="adj2" fmla="val 16392106"/>
            </a:avLst>
          </a:prstGeom>
          <a:noFill/>
          <a:ln w="101600">
            <a:gradFill>
              <a:gsLst>
                <a:gs pos="0">
                  <a:srgbClr val="FF0000">
                    <a:lumMod val="50000"/>
                    <a:lumOff val="50000"/>
                  </a:srgbClr>
                </a:gs>
                <a:gs pos="83000">
                  <a:schemeClr val="accent1">
                    <a:lumMod val="45000"/>
                    <a:lumOff val="55000"/>
                  </a:schemeClr>
                </a:gs>
                <a:gs pos="100000">
                  <a:schemeClr val="accent1">
                    <a:lumMod val="40000"/>
                    <a:lumOff val="6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97" name="Gerader Verbinder 96"/>
          <p:cNvCxnSpPr/>
          <p:nvPr/>
        </p:nvCxnSpPr>
        <p:spPr>
          <a:xfrm>
            <a:off x="6330214" y="382525"/>
            <a:ext cx="29223" cy="446298"/>
          </a:xfrm>
          <a:prstGeom prst="line">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241161" y="172108"/>
            <a:ext cx="2769156" cy="1015663"/>
          </a:xfrm>
          <a:prstGeom prst="rect">
            <a:avLst/>
          </a:prstGeom>
          <a:noFill/>
        </p:spPr>
        <p:txBody>
          <a:bodyPr wrap="none" rtlCol="0">
            <a:spAutoFit/>
          </a:bodyPr>
          <a:lstStyle/>
          <a:p>
            <a:r>
              <a:rPr lang="de-DE" sz="2000" b="1" dirty="0"/>
              <a:t>Lösung </a:t>
            </a:r>
            <a:r>
              <a:rPr lang="de-DE" sz="2000" b="1" dirty="0" smtClean="0"/>
              <a:t>2</a:t>
            </a:r>
            <a:endParaRPr lang="de-DE" sz="2000" b="1" dirty="0"/>
          </a:p>
          <a:p>
            <a:r>
              <a:rPr lang="de-DE" sz="2000" b="1" dirty="0"/>
              <a:t>Perforierte Luftrohre für</a:t>
            </a:r>
          </a:p>
          <a:p>
            <a:r>
              <a:rPr lang="de-DE" sz="2000" b="1" dirty="0"/>
              <a:t>Kälte &amp; Wärme</a:t>
            </a:r>
          </a:p>
        </p:txBody>
      </p:sp>
      <p:sp>
        <p:nvSpPr>
          <p:cNvPr id="59" name="Textfeld 58"/>
          <p:cNvSpPr txBox="1"/>
          <p:nvPr/>
        </p:nvSpPr>
        <p:spPr>
          <a:xfrm>
            <a:off x="4070928" y="5962793"/>
            <a:ext cx="309700" cy="369332"/>
          </a:xfrm>
          <a:prstGeom prst="rect">
            <a:avLst/>
          </a:prstGeom>
          <a:noFill/>
        </p:spPr>
        <p:txBody>
          <a:bodyPr wrap="none" rtlCol="0">
            <a:spAutoFit/>
          </a:bodyPr>
          <a:lstStyle/>
          <a:p>
            <a:r>
              <a:rPr lang="de-DE" dirty="0" smtClean="0"/>
              <a:t>B</a:t>
            </a:r>
            <a:endParaRPr lang="de-DE" dirty="0"/>
          </a:p>
        </p:txBody>
      </p:sp>
      <p:sp>
        <p:nvSpPr>
          <p:cNvPr id="60" name="Textfeld 59"/>
          <p:cNvSpPr txBox="1"/>
          <p:nvPr/>
        </p:nvSpPr>
        <p:spPr>
          <a:xfrm>
            <a:off x="3140402" y="4885140"/>
            <a:ext cx="308098" cy="369332"/>
          </a:xfrm>
          <a:prstGeom prst="rect">
            <a:avLst/>
          </a:prstGeom>
          <a:noFill/>
        </p:spPr>
        <p:txBody>
          <a:bodyPr wrap="none" rtlCol="0">
            <a:spAutoFit/>
          </a:bodyPr>
          <a:lstStyle/>
          <a:p>
            <a:r>
              <a:rPr lang="de-DE" dirty="0" smtClean="0"/>
              <a:t>C</a:t>
            </a:r>
            <a:endParaRPr lang="de-DE" dirty="0"/>
          </a:p>
        </p:txBody>
      </p:sp>
      <p:sp>
        <p:nvSpPr>
          <p:cNvPr id="61" name="Textfeld 60"/>
          <p:cNvSpPr txBox="1"/>
          <p:nvPr/>
        </p:nvSpPr>
        <p:spPr>
          <a:xfrm>
            <a:off x="2730364" y="3622726"/>
            <a:ext cx="308098" cy="369332"/>
          </a:xfrm>
          <a:prstGeom prst="rect">
            <a:avLst/>
          </a:prstGeom>
          <a:noFill/>
        </p:spPr>
        <p:txBody>
          <a:bodyPr wrap="none" rtlCol="0">
            <a:spAutoFit/>
          </a:bodyPr>
          <a:lstStyle/>
          <a:p>
            <a:r>
              <a:rPr lang="de-DE" dirty="0" smtClean="0"/>
              <a:t>C</a:t>
            </a:r>
            <a:endParaRPr lang="de-DE" dirty="0"/>
          </a:p>
        </p:txBody>
      </p:sp>
      <p:sp>
        <p:nvSpPr>
          <p:cNvPr id="62" name="Textfeld 61"/>
          <p:cNvSpPr txBox="1"/>
          <p:nvPr/>
        </p:nvSpPr>
        <p:spPr>
          <a:xfrm>
            <a:off x="2830702" y="2237607"/>
            <a:ext cx="309700" cy="369332"/>
          </a:xfrm>
          <a:prstGeom prst="rect">
            <a:avLst/>
          </a:prstGeom>
          <a:noFill/>
        </p:spPr>
        <p:txBody>
          <a:bodyPr wrap="none" rtlCol="0">
            <a:spAutoFit/>
          </a:bodyPr>
          <a:lstStyle/>
          <a:p>
            <a:r>
              <a:rPr lang="de-DE" dirty="0" smtClean="0"/>
              <a:t>B</a:t>
            </a:r>
            <a:endParaRPr lang="de-DE" dirty="0"/>
          </a:p>
        </p:txBody>
      </p:sp>
      <p:sp>
        <p:nvSpPr>
          <p:cNvPr id="63" name="Textfeld 62"/>
          <p:cNvSpPr txBox="1"/>
          <p:nvPr/>
        </p:nvSpPr>
        <p:spPr>
          <a:xfrm>
            <a:off x="7286658" y="296972"/>
            <a:ext cx="308098" cy="369332"/>
          </a:xfrm>
          <a:prstGeom prst="rect">
            <a:avLst/>
          </a:prstGeom>
          <a:noFill/>
        </p:spPr>
        <p:txBody>
          <a:bodyPr wrap="none" rtlCol="0">
            <a:spAutoFit/>
          </a:bodyPr>
          <a:lstStyle/>
          <a:p>
            <a:r>
              <a:rPr lang="de-DE" dirty="0" smtClean="0"/>
              <a:t>C</a:t>
            </a:r>
            <a:endParaRPr lang="de-DE" dirty="0"/>
          </a:p>
        </p:txBody>
      </p:sp>
      <p:sp>
        <p:nvSpPr>
          <p:cNvPr id="64" name="Textfeld 63"/>
          <p:cNvSpPr txBox="1"/>
          <p:nvPr/>
        </p:nvSpPr>
        <p:spPr>
          <a:xfrm>
            <a:off x="8844168" y="4819072"/>
            <a:ext cx="308098" cy="369332"/>
          </a:xfrm>
          <a:prstGeom prst="rect">
            <a:avLst/>
          </a:prstGeom>
          <a:noFill/>
        </p:spPr>
        <p:txBody>
          <a:bodyPr wrap="none" rtlCol="0">
            <a:spAutoFit/>
          </a:bodyPr>
          <a:lstStyle/>
          <a:p>
            <a:r>
              <a:rPr lang="de-DE" dirty="0" smtClean="0"/>
              <a:t>C</a:t>
            </a:r>
            <a:endParaRPr lang="de-DE" dirty="0"/>
          </a:p>
        </p:txBody>
      </p:sp>
      <p:sp>
        <p:nvSpPr>
          <p:cNvPr id="66" name="Textfeld 65"/>
          <p:cNvSpPr txBox="1"/>
          <p:nvPr/>
        </p:nvSpPr>
        <p:spPr>
          <a:xfrm>
            <a:off x="4698876" y="565050"/>
            <a:ext cx="308098" cy="369332"/>
          </a:xfrm>
          <a:prstGeom prst="rect">
            <a:avLst/>
          </a:prstGeom>
          <a:noFill/>
        </p:spPr>
        <p:txBody>
          <a:bodyPr wrap="none" rtlCol="0">
            <a:spAutoFit/>
          </a:bodyPr>
          <a:lstStyle/>
          <a:p>
            <a:r>
              <a:rPr lang="de-DE" dirty="0" smtClean="0"/>
              <a:t>C</a:t>
            </a:r>
            <a:endParaRPr lang="de-DE" dirty="0"/>
          </a:p>
        </p:txBody>
      </p:sp>
      <p:sp>
        <p:nvSpPr>
          <p:cNvPr id="67" name="Textfeld 66"/>
          <p:cNvSpPr txBox="1"/>
          <p:nvPr/>
        </p:nvSpPr>
        <p:spPr>
          <a:xfrm>
            <a:off x="3577623" y="993475"/>
            <a:ext cx="308098" cy="369332"/>
          </a:xfrm>
          <a:prstGeom prst="rect">
            <a:avLst/>
          </a:prstGeom>
          <a:noFill/>
        </p:spPr>
        <p:txBody>
          <a:bodyPr wrap="none" rtlCol="0">
            <a:spAutoFit/>
          </a:bodyPr>
          <a:lstStyle/>
          <a:p>
            <a:r>
              <a:rPr lang="de-DE" dirty="0" smtClean="0"/>
              <a:t>C</a:t>
            </a:r>
            <a:endParaRPr lang="de-DE" dirty="0"/>
          </a:p>
        </p:txBody>
      </p:sp>
      <p:sp>
        <p:nvSpPr>
          <p:cNvPr id="68" name="Textfeld 67"/>
          <p:cNvSpPr txBox="1"/>
          <p:nvPr/>
        </p:nvSpPr>
        <p:spPr>
          <a:xfrm>
            <a:off x="9041732" y="2219640"/>
            <a:ext cx="309700" cy="369332"/>
          </a:xfrm>
          <a:prstGeom prst="rect">
            <a:avLst/>
          </a:prstGeom>
          <a:noFill/>
        </p:spPr>
        <p:txBody>
          <a:bodyPr wrap="none" rtlCol="0">
            <a:spAutoFit/>
          </a:bodyPr>
          <a:lstStyle/>
          <a:p>
            <a:r>
              <a:rPr lang="de-DE" dirty="0" smtClean="0"/>
              <a:t>B</a:t>
            </a:r>
            <a:endParaRPr lang="de-DE" dirty="0"/>
          </a:p>
        </p:txBody>
      </p:sp>
      <p:sp>
        <p:nvSpPr>
          <p:cNvPr id="69" name="Textfeld 68"/>
          <p:cNvSpPr txBox="1"/>
          <p:nvPr/>
        </p:nvSpPr>
        <p:spPr>
          <a:xfrm>
            <a:off x="6710634" y="6342768"/>
            <a:ext cx="308098" cy="369332"/>
          </a:xfrm>
          <a:prstGeom prst="rect">
            <a:avLst/>
          </a:prstGeom>
          <a:noFill/>
        </p:spPr>
        <p:txBody>
          <a:bodyPr wrap="none" rtlCol="0">
            <a:spAutoFit/>
          </a:bodyPr>
          <a:lstStyle/>
          <a:p>
            <a:r>
              <a:rPr lang="de-DE" dirty="0" smtClean="0"/>
              <a:t>C</a:t>
            </a:r>
            <a:endParaRPr lang="de-DE" dirty="0"/>
          </a:p>
        </p:txBody>
      </p:sp>
      <p:sp>
        <p:nvSpPr>
          <p:cNvPr id="70" name="Textfeld 69"/>
          <p:cNvSpPr txBox="1"/>
          <p:nvPr/>
        </p:nvSpPr>
        <p:spPr>
          <a:xfrm>
            <a:off x="8357750" y="1061541"/>
            <a:ext cx="308098" cy="369332"/>
          </a:xfrm>
          <a:prstGeom prst="rect">
            <a:avLst/>
          </a:prstGeom>
          <a:noFill/>
        </p:spPr>
        <p:txBody>
          <a:bodyPr wrap="none" rtlCol="0">
            <a:spAutoFit/>
          </a:bodyPr>
          <a:lstStyle/>
          <a:p>
            <a:r>
              <a:rPr lang="de-DE" dirty="0" smtClean="0"/>
              <a:t>C</a:t>
            </a:r>
            <a:endParaRPr lang="de-DE" dirty="0"/>
          </a:p>
        </p:txBody>
      </p:sp>
      <p:sp>
        <p:nvSpPr>
          <p:cNvPr id="71" name="Textfeld 70"/>
          <p:cNvSpPr txBox="1"/>
          <p:nvPr/>
        </p:nvSpPr>
        <p:spPr>
          <a:xfrm>
            <a:off x="7960017" y="5929803"/>
            <a:ext cx="309700" cy="369332"/>
          </a:xfrm>
          <a:prstGeom prst="rect">
            <a:avLst/>
          </a:prstGeom>
          <a:noFill/>
        </p:spPr>
        <p:txBody>
          <a:bodyPr wrap="none" rtlCol="0">
            <a:spAutoFit/>
          </a:bodyPr>
          <a:lstStyle/>
          <a:p>
            <a:r>
              <a:rPr lang="de-DE" dirty="0" smtClean="0"/>
              <a:t>B</a:t>
            </a:r>
            <a:endParaRPr lang="de-DE" dirty="0"/>
          </a:p>
        </p:txBody>
      </p:sp>
      <p:sp>
        <p:nvSpPr>
          <p:cNvPr id="72" name="Textfeld 71"/>
          <p:cNvSpPr txBox="1"/>
          <p:nvPr/>
        </p:nvSpPr>
        <p:spPr>
          <a:xfrm>
            <a:off x="5083844" y="6331885"/>
            <a:ext cx="308098" cy="369332"/>
          </a:xfrm>
          <a:prstGeom prst="rect">
            <a:avLst/>
          </a:prstGeom>
          <a:noFill/>
        </p:spPr>
        <p:txBody>
          <a:bodyPr wrap="none" rtlCol="0">
            <a:spAutoFit/>
          </a:bodyPr>
          <a:lstStyle/>
          <a:p>
            <a:r>
              <a:rPr lang="de-DE" dirty="0" smtClean="0"/>
              <a:t>C</a:t>
            </a:r>
            <a:endParaRPr lang="de-DE" dirty="0"/>
          </a:p>
        </p:txBody>
      </p:sp>
      <p:sp>
        <p:nvSpPr>
          <p:cNvPr id="73" name="Textfeld 72"/>
          <p:cNvSpPr txBox="1"/>
          <p:nvPr/>
        </p:nvSpPr>
        <p:spPr>
          <a:xfrm>
            <a:off x="9207899" y="3451223"/>
            <a:ext cx="308098" cy="369332"/>
          </a:xfrm>
          <a:prstGeom prst="rect">
            <a:avLst/>
          </a:prstGeom>
          <a:noFill/>
        </p:spPr>
        <p:txBody>
          <a:bodyPr wrap="none" rtlCol="0">
            <a:spAutoFit/>
          </a:bodyPr>
          <a:lstStyle/>
          <a:p>
            <a:r>
              <a:rPr lang="de-DE" dirty="0" smtClean="0"/>
              <a:t>C</a:t>
            </a:r>
            <a:endParaRPr lang="de-DE" dirty="0"/>
          </a:p>
        </p:txBody>
      </p:sp>
      <p:cxnSp>
        <p:nvCxnSpPr>
          <p:cNvPr id="91" name="Gerader Verbinder 90"/>
          <p:cNvCxnSpPr/>
          <p:nvPr/>
        </p:nvCxnSpPr>
        <p:spPr>
          <a:xfrm flipH="1" flipV="1">
            <a:off x="4214814" y="884977"/>
            <a:ext cx="602571" cy="877869"/>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96" name="Gruppieren 95"/>
          <p:cNvGrpSpPr/>
          <p:nvPr/>
        </p:nvGrpSpPr>
        <p:grpSpPr>
          <a:xfrm>
            <a:off x="3818795" y="1377139"/>
            <a:ext cx="4341370" cy="4181414"/>
            <a:chOff x="3727899" y="1285130"/>
            <a:chExt cx="4555678" cy="4387826"/>
          </a:xfrm>
        </p:grpSpPr>
        <p:cxnSp>
          <p:nvCxnSpPr>
            <p:cNvPr id="78" name="Gerader Verbinder 77"/>
            <p:cNvCxnSpPr/>
            <p:nvPr/>
          </p:nvCxnSpPr>
          <p:spPr>
            <a:xfrm>
              <a:off x="6482574" y="1285130"/>
              <a:ext cx="866007" cy="3535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Gerader Verbinder 78"/>
            <p:cNvCxnSpPr/>
            <p:nvPr/>
          </p:nvCxnSpPr>
          <p:spPr>
            <a:xfrm>
              <a:off x="7348580" y="1638630"/>
              <a:ext cx="660999" cy="70289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a:off x="5629933" y="1285130"/>
              <a:ext cx="852641"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flipH="1">
              <a:off x="8203921" y="3168867"/>
              <a:ext cx="79656" cy="93513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Gerader Verbinder 81"/>
            <p:cNvCxnSpPr/>
            <p:nvPr/>
          </p:nvCxnSpPr>
          <p:spPr>
            <a:xfrm flipH="1">
              <a:off x="7743685" y="4103999"/>
              <a:ext cx="460236" cy="82734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Gerader Verbinder 82"/>
            <p:cNvCxnSpPr/>
            <p:nvPr/>
          </p:nvCxnSpPr>
          <p:spPr>
            <a:xfrm>
              <a:off x="8009579" y="2341521"/>
              <a:ext cx="273998" cy="82734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Gerader Verbinder 83"/>
            <p:cNvCxnSpPr/>
            <p:nvPr/>
          </p:nvCxnSpPr>
          <p:spPr>
            <a:xfrm flipH="1">
              <a:off x="6139644" y="5454040"/>
              <a:ext cx="907004" cy="2189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Gerader Verbinder 84"/>
            <p:cNvCxnSpPr/>
            <p:nvPr/>
          </p:nvCxnSpPr>
          <p:spPr>
            <a:xfrm flipH="1" flipV="1">
              <a:off x="5214310" y="5497521"/>
              <a:ext cx="925334" cy="17543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Gerader Verbinder 85"/>
            <p:cNvCxnSpPr/>
            <p:nvPr/>
          </p:nvCxnSpPr>
          <p:spPr>
            <a:xfrm flipH="1">
              <a:off x="7046648" y="4931427"/>
              <a:ext cx="693800" cy="52261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Gerader Verbinder 86"/>
            <p:cNvCxnSpPr/>
            <p:nvPr/>
          </p:nvCxnSpPr>
          <p:spPr>
            <a:xfrm rot="8623816" flipH="1">
              <a:off x="4218639" y="4121245"/>
              <a:ext cx="79656" cy="93513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rot="8623816" flipH="1">
              <a:off x="3727899" y="3303952"/>
              <a:ext cx="460236" cy="82734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flipH="1" flipV="1">
              <a:off x="4501244" y="4989492"/>
              <a:ext cx="713066" cy="50803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rot="12956105" flipH="1">
              <a:off x="4432520" y="1576526"/>
              <a:ext cx="79656" cy="93513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flipV="1">
              <a:off x="3902063" y="2399153"/>
              <a:ext cx="265342" cy="84658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3" name="Sechseck 122"/>
          <p:cNvSpPr/>
          <p:nvPr/>
        </p:nvSpPr>
        <p:spPr>
          <a:xfrm rot="5400000">
            <a:off x="4767590" y="2360114"/>
            <a:ext cx="2565028" cy="2211231"/>
          </a:xfrm>
          <a:prstGeom prst="hexagon">
            <a:avLst/>
          </a:prstGeom>
          <a:noFill/>
          <a:ln w="444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6" name="Textfeld 125"/>
          <p:cNvSpPr txBox="1"/>
          <p:nvPr/>
        </p:nvSpPr>
        <p:spPr>
          <a:xfrm>
            <a:off x="9792260" y="3277889"/>
            <a:ext cx="553165" cy="276999"/>
          </a:xfrm>
          <a:prstGeom prst="rect">
            <a:avLst/>
          </a:prstGeom>
          <a:noFill/>
        </p:spPr>
        <p:txBody>
          <a:bodyPr wrap="none" rtlCol="0">
            <a:spAutoFit/>
          </a:bodyPr>
          <a:lstStyle/>
          <a:p>
            <a:r>
              <a:rPr lang="de-DE" sz="1200" dirty="0" smtClean="0"/>
              <a:t>Osten</a:t>
            </a:r>
            <a:endParaRPr lang="de-DE" sz="1200" dirty="0"/>
          </a:p>
        </p:txBody>
      </p:sp>
      <p:sp>
        <p:nvSpPr>
          <p:cNvPr id="127" name="Textfeld 126"/>
          <p:cNvSpPr txBox="1"/>
          <p:nvPr/>
        </p:nvSpPr>
        <p:spPr>
          <a:xfrm>
            <a:off x="1830858" y="3272926"/>
            <a:ext cx="658129" cy="276999"/>
          </a:xfrm>
          <a:prstGeom prst="rect">
            <a:avLst/>
          </a:prstGeom>
          <a:noFill/>
        </p:spPr>
        <p:txBody>
          <a:bodyPr wrap="none" rtlCol="0">
            <a:spAutoFit/>
          </a:bodyPr>
          <a:lstStyle/>
          <a:p>
            <a:r>
              <a:rPr lang="de-DE" sz="1200" dirty="0" smtClean="0"/>
              <a:t>Westen</a:t>
            </a:r>
            <a:endParaRPr lang="de-DE" sz="1200" dirty="0"/>
          </a:p>
        </p:txBody>
      </p:sp>
      <p:sp>
        <p:nvSpPr>
          <p:cNvPr id="128" name="Textfeld 127"/>
          <p:cNvSpPr txBox="1"/>
          <p:nvPr/>
        </p:nvSpPr>
        <p:spPr>
          <a:xfrm>
            <a:off x="5876704" y="6562718"/>
            <a:ext cx="572593" cy="276999"/>
          </a:xfrm>
          <a:prstGeom prst="rect">
            <a:avLst/>
          </a:prstGeom>
          <a:noFill/>
        </p:spPr>
        <p:txBody>
          <a:bodyPr wrap="none" rtlCol="0">
            <a:spAutoFit/>
          </a:bodyPr>
          <a:lstStyle/>
          <a:p>
            <a:r>
              <a:rPr lang="de-DE" sz="1200" dirty="0" smtClean="0"/>
              <a:t>Süden</a:t>
            </a:r>
            <a:endParaRPr lang="de-DE" sz="1200" dirty="0"/>
          </a:p>
        </p:txBody>
      </p:sp>
      <p:cxnSp>
        <p:nvCxnSpPr>
          <p:cNvPr id="131" name="Gerader Verbinder 130"/>
          <p:cNvCxnSpPr/>
          <p:nvPr/>
        </p:nvCxnSpPr>
        <p:spPr>
          <a:xfrm flipH="1" flipV="1">
            <a:off x="5429378" y="368812"/>
            <a:ext cx="216391" cy="100433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34" name="Textfeld 133"/>
          <p:cNvSpPr txBox="1"/>
          <p:nvPr/>
        </p:nvSpPr>
        <p:spPr>
          <a:xfrm>
            <a:off x="4437156" y="190787"/>
            <a:ext cx="484556" cy="369332"/>
          </a:xfrm>
          <a:prstGeom prst="rect">
            <a:avLst/>
          </a:prstGeom>
          <a:noFill/>
        </p:spPr>
        <p:txBody>
          <a:bodyPr wrap="none" rtlCol="0">
            <a:spAutoFit/>
          </a:bodyPr>
          <a:lstStyle/>
          <a:p>
            <a:r>
              <a:rPr lang="de-DE" dirty="0" smtClean="0"/>
              <a:t>Tür</a:t>
            </a:r>
            <a:endParaRPr lang="de-DE" dirty="0"/>
          </a:p>
        </p:txBody>
      </p:sp>
      <p:sp>
        <p:nvSpPr>
          <p:cNvPr id="135" name="Textfeld 134"/>
          <p:cNvSpPr txBox="1"/>
          <p:nvPr/>
        </p:nvSpPr>
        <p:spPr>
          <a:xfrm>
            <a:off x="4155921" y="3105959"/>
            <a:ext cx="671979" cy="369332"/>
          </a:xfrm>
          <a:prstGeom prst="rect">
            <a:avLst/>
          </a:prstGeom>
          <a:noFill/>
        </p:spPr>
        <p:txBody>
          <a:bodyPr wrap="none" rtlCol="0">
            <a:spAutoFit/>
          </a:bodyPr>
          <a:lstStyle/>
          <a:p>
            <a:r>
              <a:rPr lang="de-DE" dirty="0" smtClean="0"/>
              <a:t>Gang</a:t>
            </a:r>
            <a:endParaRPr lang="de-DE" dirty="0"/>
          </a:p>
        </p:txBody>
      </p:sp>
      <p:sp>
        <p:nvSpPr>
          <p:cNvPr id="142" name="Textfeld 141"/>
          <p:cNvSpPr txBox="1"/>
          <p:nvPr/>
        </p:nvSpPr>
        <p:spPr>
          <a:xfrm>
            <a:off x="10303398" y="321735"/>
            <a:ext cx="1361270" cy="1323439"/>
          </a:xfrm>
          <a:prstGeom prst="rect">
            <a:avLst/>
          </a:prstGeom>
          <a:noFill/>
        </p:spPr>
        <p:txBody>
          <a:bodyPr wrap="none" rtlCol="0">
            <a:spAutoFit/>
          </a:bodyPr>
          <a:lstStyle>
            <a:defPPr>
              <a:defRPr lang="de-DE"/>
            </a:defPPr>
            <a:lvl1pPr>
              <a:defRPr sz="1600"/>
            </a:lvl1pPr>
          </a:lstStyle>
          <a:p>
            <a:r>
              <a:rPr lang="de-DE" dirty="0"/>
              <a:t>B = 105,13 cm</a:t>
            </a:r>
          </a:p>
          <a:p>
            <a:r>
              <a:rPr lang="de-DE" dirty="0"/>
              <a:t>C = 115,92 cm</a:t>
            </a:r>
          </a:p>
          <a:p>
            <a:r>
              <a:rPr lang="de-DE" dirty="0"/>
              <a:t>B1 = 66,90 cm</a:t>
            </a:r>
          </a:p>
          <a:p>
            <a:r>
              <a:rPr lang="de-DE" dirty="0"/>
              <a:t>C1 = 73,76 cm</a:t>
            </a:r>
          </a:p>
          <a:p>
            <a:r>
              <a:rPr lang="de-DE" dirty="0"/>
              <a:t>X = 120 cm</a:t>
            </a:r>
          </a:p>
        </p:txBody>
      </p:sp>
      <p:sp>
        <p:nvSpPr>
          <p:cNvPr id="144" name="Textfeld 143"/>
          <p:cNvSpPr txBox="1"/>
          <p:nvPr/>
        </p:nvSpPr>
        <p:spPr>
          <a:xfrm>
            <a:off x="7063938" y="3250009"/>
            <a:ext cx="1205779" cy="369332"/>
          </a:xfrm>
          <a:prstGeom prst="rect">
            <a:avLst/>
          </a:prstGeom>
          <a:noFill/>
        </p:spPr>
        <p:txBody>
          <a:bodyPr wrap="none" rtlCol="0">
            <a:spAutoFit/>
          </a:bodyPr>
          <a:lstStyle/>
          <a:p>
            <a:r>
              <a:rPr lang="de-DE" dirty="0" smtClean="0">
                <a:sym typeface="Wingdings" panose="05000000000000000000" pitchFamily="2" charset="2"/>
              </a:rPr>
              <a:t>75 cm</a:t>
            </a:r>
            <a:endParaRPr lang="de-DE" dirty="0"/>
          </a:p>
        </p:txBody>
      </p:sp>
      <p:sp>
        <p:nvSpPr>
          <p:cNvPr id="145" name="Textfeld 144"/>
          <p:cNvSpPr txBox="1"/>
          <p:nvPr/>
        </p:nvSpPr>
        <p:spPr>
          <a:xfrm>
            <a:off x="6846249" y="1309734"/>
            <a:ext cx="344966" cy="276999"/>
          </a:xfrm>
          <a:prstGeom prst="rect">
            <a:avLst/>
          </a:prstGeom>
          <a:noFill/>
        </p:spPr>
        <p:txBody>
          <a:bodyPr wrap="none" rtlCol="0">
            <a:spAutoFit/>
          </a:bodyPr>
          <a:lstStyle/>
          <a:p>
            <a:r>
              <a:rPr lang="de-DE" sz="1200" dirty="0" smtClean="0"/>
              <a:t>C1</a:t>
            </a:r>
            <a:endParaRPr lang="de-DE" sz="1200" dirty="0"/>
          </a:p>
        </p:txBody>
      </p:sp>
      <p:sp>
        <p:nvSpPr>
          <p:cNvPr id="150" name="Textfeld 149"/>
          <p:cNvSpPr txBox="1"/>
          <p:nvPr/>
        </p:nvSpPr>
        <p:spPr>
          <a:xfrm>
            <a:off x="4255741" y="1878707"/>
            <a:ext cx="344966" cy="276999"/>
          </a:xfrm>
          <a:prstGeom prst="rect">
            <a:avLst/>
          </a:prstGeom>
          <a:noFill/>
        </p:spPr>
        <p:txBody>
          <a:bodyPr wrap="none" rtlCol="0">
            <a:spAutoFit/>
          </a:bodyPr>
          <a:lstStyle/>
          <a:p>
            <a:r>
              <a:rPr lang="de-DE" sz="1200" dirty="0" smtClean="0"/>
              <a:t>C1</a:t>
            </a:r>
            <a:endParaRPr lang="de-DE" sz="1200" dirty="0"/>
          </a:p>
        </p:txBody>
      </p:sp>
      <p:sp>
        <p:nvSpPr>
          <p:cNvPr id="151" name="Textfeld 150"/>
          <p:cNvSpPr txBox="1"/>
          <p:nvPr/>
        </p:nvSpPr>
        <p:spPr>
          <a:xfrm>
            <a:off x="4037817" y="4507755"/>
            <a:ext cx="344966" cy="276999"/>
          </a:xfrm>
          <a:prstGeom prst="rect">
            <a:avLst/>
          </a:prstGeom>
          <a:noFill/>
        </p:spPr>
        <p:txBody>
          <a:bodyPr wrap="none" rtlCol="0">
            <a:spAutoFit/>
          </a:bodyPr>
          <a:lstStyle/>
          <a:p>
            <a:r>
              <a:rPr lang="de-DE" sz="1200" dirty="0" smtClean="0"/>
              <a:t>C1</a:t>
            </a:r>
            <a:endParaRPr lang="de-DE" sz="1200" dirty="0"/>
          </a:p>
        </p:txBody>
      </p:sp>
      <p:sp>
        <p:nvSpPr>
          <p:cNvPr id="152" name="Textfeld 151"/>
          <p:cNvSpPr txBox="1"/>
          <p:nvPr/>
        </p:nvSpPr>
        <p:spPr>
          <a:xfrm>
            <a:off x="3831222" y="2547166"/>
            <a:ext cx="346570" cy="276999"/>
          </a:xfrm>
          <a:prstGeom prst="rect">
            <a:avLst/>
          </a:prstGeom>
          <a:noFill/>
        </p:spPr>
        <p:txBody>
          <a:bodyPr wrap="none" rtlCol="0">
            <a:spAutoFit/>
          </a:bodyPr>
          <a:lstStyle/>
          <a:p>
            <a:r>
              <a:rPr lang="de-DE" sz="1200" dirty="0" smtClean="0"/>
              <a:t>B1</a:t>
            </a:r>
            <a:endParaRPr lang="de-DE" sz="1200" dirty="0"/>
          </a:p>
        </p:txBody>
      </p:sp>
      <p:sp>
        <p:nvSpPr>
          <p:cNvPr id="153" name="Textfeld 152"/>
          <p:cNvSpPr txBox="1"/>
          <p:nvPr/>
        </p:nvSpPr>
        <p:spPr>
          <a:xfrm>
            <a:off x="5512517" y="5452416"/>
            <a:ext cx="344966" cy="276999"/>
          </a:xfrm>
          <a:prstGeom prst="rect">
            <a:avLst/>
          </a:prstGeom>
          <a:noFill/>
        </p:spPr>
        <p:txBody>
          <a:bodyPr wrap="none" rtlCol="0">
            <a:spAutoFit/>
          </a:bodyPr>
          <a:lstStyle/>
          <a:p>
            <a:r>
              <a:rPr lang="de-DE" sz="1200" dirty="0" smtClean="0"/>
              <a:t>C1</a:t>
            </a:r>
            <a:endParaRPr lang="de-DE" sz="1200" dirty="0"/>
          </a:p>
        </p:txBody>
      </p:sp>
      <p:sp>
        <p:nvSpPr>
          <p:cNvPr id="154" name="Textfeld 153"/>
          <p:cNvSpPr txBox="1"/>
          <p:nvPr/>
        </p:nvSpPr>
        <p:spPr>
          <a:xfrm>
            <a:off x="3725962" y="3543556"/>
            <a:ext cx="344966" cy="276999"/>
          </a:xfrm>
          <a:prstGeom prst="rect">
            <a:avLst/>
          </a:prstGeom>
          <a:noFill/>
        </p:spPr>
        <p:txBody>
          <a:bodyPr wrap="none" rtlCol="0">
            <a:spAutoFit/>
          </a:bodyPr>
          <a:lstStyle/>
          <a:p>
            <a:r>
              <a:rPr lang="de-DE" sz="1200" dirty="0" smtClean="0"/>
              <a:t>C1</a:t>
            </a:r>
            <a:endParaRPr lang="de-DE" sz="1200" dirty="0"/>
          </a:p>
        </p:txBody>
      </p:sp>
      <p:sp>
        <p:nvSpPr>
          <p:cNvPr id="155" name="Textfeld 154"/>
          <p:cNvSpPr txBox="1"/>
          <p:nvPr/>
        </p:nvSpPr>
        <p:spPr>
          <a:xfrm>
            <a:off x="4681737" y="5123109"/>
            <a:ext cx="346570" cy="276999"/>
          </a:xfrm>
          <a:prstGeom prst="rect">
            <a:avLst/>
          </a:prstGeom>
          <a:noFill/>
        </p:spPr>
        <p:txBody>
          <a:bodyPr wrap="none" rtlCol="0">
            <a:spAutoFit/>
          </a:bodyPr>
          <a:lstStyle/>
          <a:p>
            <a:r>
              <a:rPr lang="de-DE" sz="1200" dirty="0" smtClean="0"/>
              <a:t>B1</a:t>
            </a:r>
            <a:endParaRPr lang="de-DE" sz="1200" dirty="0"/>
          </a:p>
        </p:txBody>
      </p:sp>
      <p:sp>
        <p:nvSpPr>
          <p:cNvPr id="156" name="Textfeld 155"/>
          <p:cNvSpPr txBox="1"/>
          <p:nvPr/>
        </p:nvSpPr>
        <p:spPr>
          <a:xfrm>
            <a:off x="6451642" y="5461892"/>
            <a:ext cx="344966" cy="276999"/>
          </a:xfrm>
          <a:prstGeom prst="rect">
            <a:avLst/>
          </a:prstGeom>
          <a:noFill/>
        </p:spPr>
        <p:txBody>
          <a:bodyPr wrap="none" rtlCol="0">
            <a:spAutoFit/>
          </a:bodyPr>
          <a:lstStyle/>
          <a:p>
            <a:r>
              <a:rPr lang="de-DE" sz="1200" dirty="0" smtClean="0"/>
              <a:t>C1</a:t>
            </a:r>
            <a:endParaRPr lang="de-DE" sz="1200" dirty="0"/>
          </a:p>
        </p:txBody>
      </p:sp>
      <p:sp>
        <p:nvSpPr>
          <p:cNvPr id="157" name="Textfeld 156"/>
          <p:cNvSpPr txBox="1"/>
          <p:nvPr/>
        </p:nvSpPr>
        <p:spPr>
          <a:xfrm>
            <a:off x="8078800" y="3479332"/>
            <a:ext cx="344966" cy="276999"/>
          </a:xfrm>
          <a:prstGeom prst="rect">
            <a:avLst/>
          </a:prstGeom>
          <a:noFill/>
        </p:spPr>
        <p:txBody>
          <a:bodyPr wrap="none" rtlCol="0">
            <a:spAutoFit/>
          </a:bodyPr>
          <a:lstStyle/>
          <a:p>
            <a:r>
              <a:rPr lang="de-DE" sz="1200" dirty="0" smtClean="0"/>
              <a:t>C1</a:t>
            </a:r>
            <a:endParaRPr lang="de-DE" sz="1200" dirty="0"/>
          </a:p>
        </p:txBody>
      </p:sp>
      <p:sp>
        <p:nvSpPr>
          <p:cNvPr id="158" name="Textfeld 157"/>
          <p:cNvSpPr txBox="1"/>
          <p:nvPr/>
        </p:nvSpPr>
        <p:spPr>
          <a:xfrm>
            <a:off x="7237534" y="5038059"/>
            <a:ext cx="346570" cy="276999"/>
          </a:xfrm>
          <a:prstGeom prst="rect">
            <a:avLst/>
          </a:prstGeom>
          <a:noFill/>
        </p:spPr>
        <p:txBody>
          <a:bodyPr wrap="none" rtlCol="0">
            <a:spAutoFit/>
          </a:bodyPr>
          <a:lstStyle/>
          <a:p>
            <a:r>
              <a:rPr lang="de-DE" sz="1200" dirty="0" smtClean="0"/>
              <a:t>B1</a:t>
            </a:r>
            <a:endParaRPr lang="de-DE" sz="1200" dirty="0"/>
          </a:p>
        </p:txBody>
      </p:sp>
      <p:sp>
        <p:nvSpPr>
          <p:cNvPr id="159" name="Textfeld 158"/>
          <p:cNvSpPr txBox="1"/>
          <p:nvPr/>
        </p:nvSpPr>
        <p:spPr>
          <a:xfrm>
            <a:off x="7827670" y="4425649"/>
            <a:ext cx="344966" cy="276999"/>
          </a:xfrm>
          <a:prstGeom prst="rect">
            <a:avLst/>
          </a:prstGeom>
          <a:noFill/>
        </p:spPr>
        <p:txBody>
          <a:bodyPr wrap="none" rtlCol="0">
            <a:spAutoFit/>
          </a:bodyPr>
          <a:lstStyle/>
          <a:p>
            <a:r>
              <a:rPr lang="de-DE" sz="1200" dirty="0" smtClean="0"/>
              <a:t>C1</a:t>
            </a:r>
            <a:endParaRPr lang="de-DE" sz="1200" dirty="0"/>
          </a:p>
        </p:txBody>
      </p:sp>
      <p:sp>
        <p:nvSpPr>
          <p:cNvPr id="160" name="Textfeld 159"/>
          <p:cNvSpPr txBox="1"/>
          <p:nvPr/>
        </p:nvSpPr>
        <p:spPr>
          <a:xfrm>
            <a:off x="5232187" y="2109483"/>
            <a:ext cx="304892" cy="369332"/>
          </a:xfrm>
          <a:prstGeom prst="rect">
            <a:avLst/>
          </a:prstGeom>
          <a:noFill/>
        </p:spPr>
        <p:txBody>
          <a:bodyPr wrap="none" rtlCol="0">
            <a:spAutoFit/>
          </a:bodyPr>
          <a:lstStyle/>
          <a:p>
            <a:r>
              <a:rPr lang="de-DE" dirty="0" smtClean="0"/>
              <a:t>X</a:t>
            </a:r>
            <a:endParaRPr lang="de-DE" dirty="0"/>
          </a:p>
        </p:txBody>
      </p:sp>
      <p:grpSp>
        <p:nvGrpSpPr>
          <p:cNvPr id="177" name="Gruppieren 176"/>
          <p:cNvGrpSpPr/>
          <p:nvPr/>
        </p:nvGrpSpPr>
        <p:grpSpPr>
          <a:xfrm>
            <a:off x="2700121" y="35128"/>
            <a:ext cx="6537012" cy="6503274"/>
            <a:chOff x="2700121" y="59775"/>
            <a:chExt cx="6537012" cy="6554827"/>
          </a:xfrm>
        </p:grpSpPr>
        <p:grpSp>
          <p:nvGrpSpPr>
            <p:cNvPr id="138" name="Gruppieren 137"/>
            <p:cNvGrpSpPr/>
            <p:nvPr/>
          </p:nvGrpSpPr>
          <p:grpSpPr>
            <a:xfrm>
              <a:off x="2700121" y="357554"/>
              <a:ext cx="6537012" cy="6257048"/>
              <a:chOff x="2700121" y="357554"/>
              <a:chExt cx="6537012" cy="6257048"/>
            </a:xfrm>
          </p:grpSpPr>
          <p:cxnSp>
            <p:nvCxnSpPr>
              <p:cNvPr id="7" name="Gerader Verbinder 6"/>
              <p:cNvCxnSpPr/>
              <p:nvPr/>
            </p:nvCxnSpPr>
            <p:spPr>
              <a:xfrm>
                <a:off x="6652846" y="357554"/>
                <a:ext cx="1242646" cy="50409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7895492" y="861646"/>
                <a:ext cx="948477" cy="100232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5429378" y="357554"/>
                <a:ext cx="1223468"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flipH="1">
                <a:off x="9122833" y="3043767"/>
                <a:ext cx="114300" cy="13335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a:xfrm flipH="1">
                <a:off x="8462433" y="4377267"/>
                <a:ext cx="660400" cy="11797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a:off x="8843969" y="1863970"/>
                <a:ext cx="393164" cy="11797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flipH="1">
                <a:off x="6160771" y="6302427"/>
                <a:ext cx="1301474" cy="31217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flipH="1" flipV="1">
                <a:off x="4832995" y="6364432"/>
                <a:ext cx="1327776" cy="25017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flipH="1">
                <a:off x="7462245" y="5557181"/>
                <a:ext cx="995544" cy="74524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rot="8623816" flipH="1">
                <a:off x="3404291" y="4401859"/>
                <a:ext cx="114300" cy="13335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rot="8623816" flipH="1">
                <a:off x="2700121" y="3236398"/>
                <a:ext cx="660400" cy="11797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a:xfrm flipH="1" flipV="1">
                <a:off x="3809805" y="5639981"/>
                <a:ext cx="1023190" cy="72445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a:xfrm rot="12956105" flipH="1">
                <a:off x="3711193" y="773086"/>
                <a:ext cx="114300" cy="13335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flipV="1">
                <a:off x="2950031" y="1946153"/>
                <a:ext cx="380743" cy="1207229"/>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6" name="Gruppieren 175"/>
            <p:cNvGrpSpPr/>
            <p:nvPr/>
          </p:nvGrpSpPr>
          <p:grpSpPr>
            <a:xfrm>
              <a:off x="4096372" y="59775"/>
              <a:ext cx="1320824" cy="1179797"/>
              <a:chOff x="4096372" y="59775"/>
              <a:chExt cx="1320824" cy="1179797"/>
            </a:xfrm>
          </p:grpSpPr>
          <p:cxnSp>
            <p:nvCxnSpPr>
              <p:cNvPr id="46" name="Gerader Verbinder 45"/>
              <p:cNvCxnSpPr/>
              <p:nvPr/>
            </p:nvCxnSpPr>
            <p:spPr>
              <a:xfrm rot="12956105" flipH="1">
                <a:off x="4489260" y="59775"/>
                <a:ext cx="660400" cy="1179797"/>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1" name="Gerader Verbinder 160"/>
              <p:cNvCxnSpPr/>
              <p:nvPr/>
            </p:nvCxnSpPr>
            <p:spPr>
              <a:xfrm>
                <a:off x="4096372" y="684526"/>
                <a:ext cx="118442" cy="25622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Gerader Verbinder 174"/>
              <p:cNvCxnSpPr/>
              <p:nvPr/>
            </p:nvCxnSpPr>
            <p:spPr>
              <a:xfrm>
                <a:off x="5294192" y="111328"/>
                <a:ext cx="123004" cy="26609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05" name="Bogen 104"/>
          <p:cNvSpPr/>
          <p:nvPr/>
        </p:nvSpPr>
        <p:spPr>
          <a:xfrm rot="10800000">
            <a:off x="5123206" y="2520171"/>
            <a:ext cx="1815110" cy="1815110"/>
          </a:xfrm>
          <a:prstGeom prst="arc">
            <a:avLst>
              <a:gd name="adj1" fmla="val 7851442"/>
              <a:gd name="adj2" fmla="val 5546124"/>
            </a:avLst>
          </a:prstGeom>
          <a:noFill/>
          <a:ln w="101600">
            <a:gradFill>
              <a:gsLst>
                <a:gs pos="0">
                  <a:srgbClr val="FF0000">
                    <a:lumMod val="9000"/>
                    <a:lumOff val="91000"/>
                  </a:srgbClr>
                </a:gs>
                <a:gs pos="100000">
                  <a:schemeClr val="accent1">
                    <a:lumMod val="45000"/>
                    <a:lumOff val="55000"/>
                  </a:schemeClr>
                </a:gs>
                <a:gs pos="0">
                  <a:schemeClr val="accent1">
                    <a:lumMod val="40000"/>
                    <a:lumOff val="6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6" name="Bogen 105"/>
          <p:cNvSpPr/>
          <p:nvPr/>
        </p:nvSpPr>
        <p:spPr>
          <a:xfrm rot="10800000">
            <a:off x="5465466" y="2866561"/>
            <a:ext cx="1125496" cy="1125496"/>
          </a:xfrm>
          <a:prstGeom prst="arc">
            <a:avLst>
              <a:gd name="adj1" fmla="val 7775253"/>
              <a:gd name="adj2" fmla="val 4286476"/>
            </a:avLst>
          </a:prstGeom>
          <a:noFill/>
          <a:ln w="101600">
            <a:gradFill>
              <a:gsLst>
                <a:gs pos="100000">
                  <a:srgbClr val="FF0000">
                    <a:lumMod val="20000"/>
                    <a:lumOff val="80000"/>
                  </a:srgbClr>
                </a:gs>
                <a:gs pos="100000">
                  <a:schemeClr val="accent1">
                    <a:lumMod val="45000"/>
                    <a:lumOff val="55000"/>
                  </a:schemeClr>
                </a:gs>
                <a:gs pos="100000">
                  <a:schemeClr val="accent1">
                    <a:lumMod val="40000"/>
                    <a:lumOff val="6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7" name="Bogen 106"/>
          <p:cNvSpPr/>
          <p:nvPr/>
        </p:nvSpPr>
        <p:spPr>
          <a:xfrm rot="5400000">
            <a:off x="5950749" y="648681"/>
            <a:ext cx="270058" cy="300131"/>
          </a:xfrm>
          <a:prstGeom prst="arc">
            <a:avLst>
              <a:gd name="adj1" fmla="val 16004547"/>
              <a:gd name="adj2" fmla="val 21488692"/>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8" name="Bogen 107"/>
          <p:cNvSpPr/>
          <p:nvPr/>
        </p:nvSpPr>
        <p:spPr>
          <a:xfrm rot="11386653">
            <a:off x="6469250" y="345384"/>
            <a:ext cx="350869" cy="350869"/>
          </a:xfrm>
          <a:prstGeom prst="arc">
            <a:avLst>
              <a:gd name="adj1" fmla="val 16327184"/>
              <a:gd name="adj2" fmla="val 20857641"/>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09" name="Gerader Verbinder 108"/>
          <p:cNvCxnSpPr/>
          <p:nvPr/>
        </p:nvCxnSpPr>
        <p:spPr>
          <a:xfrm>
            <a:off x="6218469" y="388042"/>
            <a:ext cx="18421" cy="412246"/>
          </a:xfrm>
          <a:prstGeom prst="line">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6" name="Bogen 115"/>
          <p:cNvSpPr/>
          <p:nvPr/>
        </p:nvSpPr>
        <p:spPr>
          <a:xfrm rot="9442957">
            <a:off x="5879917" y="2189288"/>
            <a:ext cx="337807" cy="337807"/>
          </a:xfrm>
          <a:prstGeom prst="arc">
            <a:avLst>
              <a:gd name="adj1" fmla="val 12413912"/>
              <a:gd name="adj2" fmla="val 17144442"/>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4" name="Bogen 123"/>
          <p:cNvSpPr/>
          <p:nvPr/>
        </p:nvSpPr>
        <p:spPr>
          <a:xfrm rot="4310339">
            <a:off x="5745617" y="2892751"/>
            <a:ext cx="337807" cy="337807"/>
          </a:xfrm>
          <a:prstGeom prst="arc">
            <a:avLst>
              <a:gd name="adj1" fmla="val 10235324"/>
              <a:gd name="adj2" fmla="val 17649847"/>
            </a:avLst>
          </a:prstGeom>
          <a:noFill/>
          <a:ln w="101600">
            <a:gradFill>
              <a:gsLst>
                <a:gs pos="100000">
                  <a:srgbClr val="FF0000">
                    <a:lumMod val="20000"/>
                    <a:lumOff val="80000"/>
                  </a:srgbClr>
                </a:gs>
                <a:gs pos="100000">
                  <a:schemeClr val="accent1">
                    <a:lumMod val="45000"/>
                    <a:lumOff val="55000"/>
                  </a:schemeClr>
                </a:gs>
                <a:gs pos="100000">
                  <a:schemeClr val="accent1">
                    <a:lumMod val="40000"/>
                    <a:lumOff val="6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9" name="Bogen 128"/>
          <p:cNvSpPr/>
          <p:nvPr/>
        </p:nvSpPr>
        <p:spPr>
          <a:xfrm rot="7770155">
            <a:off x="6339427" y="2722881"/>
            <a:ext cx="346284" cy="310680"/>
          </a:xfrm>
          <a:prstGeom prst="arc">
            <a:avLst>
              <a:gd name="adj1" fmla="val 344565"/>
              <a:gd name="adj2" fmla="val 10897194"/>
            </a:avLst>
          </a:prstGeom>
          <a:noFill/>
          <a:ln w="101600">
            <a:gradFill flip="none" rotWithShape="1">
              <a:gsLst>
                <a:gs pos="100000">
                  <a:srgbClr val="FF0000">
                    <a:lumMod val="20000"/>
                    <a:lumOff val="80000"/>
                  </a:srgbClr>
                </a:gs>
                <a:gs pos="0">
                  <a:schemeClr val="accent1">
                    <a:lumMod val="45000"/>
                    <a:lumOff val="55000"/>
                  </a:schemeClr>
                </a:gs>
                <a:gs pos="19000">
                  <a:schemeClr val="accent1">
                    <a:lumMod val="50000"/>
                    <a:lumOff val="50000"/>
                  </a:schemeClr>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5" name="Bogen 164"/>
          <p:cNvSpPr/>
          <p:nvPr/>
        </p:nvSpPr>
        <p:spPr>
          <a:xfrm rot="16388364">
            <a:off x="6365357" y="632453"/>
            <a:ext cx="337807" cy="337807"/>
          </a:xfrm>
          <a:prstGeom prst="arc">
            <a:avLst>
              <a:gd name="adj1" fmla="val 10951863"/>
              <a:gd name="adj2" fmla="val 16036161"/>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5" name="Textfeld 64"/>
          <p:cNvSpPr txBox="1"/>
          <p:nvPr/>
        </p:nvSpPr>
        <p:spPr>
          <a:xfrm>
            <a:off x="5577418" y="264099"/>
            <a:ext cx="309700" cy="369332"/>
          </a:xfrm>
          <a:prstGeom prst="rect">
            <a:avLst/>
          </a:prstGeom>
          <a:noFill/>
        </p:spPr>
        <p:txBody>
          <a:bodyPr wrap="none" rtlCol="0">
            <a:spAutoFit/>
          </a:bodyPr>
          <a:lstStyle/>
          <a:p>
            <a:r>
              <a:rPr lang="de-DE" dirty="0" smtClean="0"/>
              <a:t>B</a:t>
            </a:r>
            <a:endParaRPr lang="de-DE" dirty="0"/>
          </a:p>
        </p:txBody>
      </p:sp>
      <p:sp>
        <p:nvSpPr>
          <p:cNvPr id="125" name="Textfeld 124"/>
          <p:cNvSpPr txBox="1"/>
          <p:nvPr/>
        </p:nvSpPr>
        <p:spPr>
          <a:xfrm>
            <a:off x="5535881" y="35128"/>
            <a:ext cx="653833" cy="276999"/>
          </a:xfrm>
          <a:prstGeom prst="rect">
            <a:avLst/>
          </a:prstGeom>
          <a:noFill/>
        </p:spPr>
        <p:txBody>
          <a:bodyPr wrap="none" rtlCol="0">
            <a:spAutoFit/>
          </a:bodyPr>
          <a:lstStyle/>
          <a:p>
            <a:r>
              <a:rPr lang="de-DE" sz="1200" dirty="0" smtClean="0"/>
              <a:t>Norden</a:t>
            </a:r>
            <a:endParaRPr lang="de-DE" sz="1200" dirty="0"/>
          </a:p>
        </p:txBody>
      </p:sp>
      <p:sp>
        <p:nvSpPr>
          <p:cNvPr id="146" name="Textfeld 145"/>
          <p:cNvSpPr txBox="1"/>
          <p:nvPr/>
        </p:nvSpPr>
        <p:spPr>
          <a:xfrm>
            <a:off x="5698327" y="1131154"/>
            <a:ext cx="346570" cy="276999"/>
          </a:xfrm>
          <a:prstGeom prst="rect">
            <a:avLst/>
          </a:prstGeom>
          <a:noFill/>
        </p:spPr>
        <p:txBody>
          <a:bodyPr wrap="none" rtlCol="0">
            <a:spAutoFit/>
          </a:bodyPr>
          <a:lstStyle/>
          <a:p>
            <a:r>
              <a:rPr lang="de-DE" sz="1200" dirty="0" smtClean="0"/>
              <a:t>B1</a:t>
            </a:r>
            <a:endParaRPr lang="de-DE" sz="1200" dirty="0"/>
          </a:p>
        </p:txBody>
      </p:sp>
      <p:sp>
        <p:nvSpPr>
          <p:cNvPr id="141" name="Textfeld 140"/>
          <p:cNvSpPr txBox="1"/>
          <p:nvPr/>
        </p:nvSpPr>
        <p:spPr>
          <a:xfrm>
            <a:off x="8138664" y="3245022"/>
            <a:ext cx="1127232" cy="369332"/>
          </a:xfrm>
          <a:prstGeom prst="rect">
            <a:avLst/>
          </a:prstGeom>
          <a:noFill/>
        </p:spPr>
        <p:txBody>
          <a:bodyPr wrap="none" rtlCol="0">
            <a:spAutoFit/>
          </a:bodyPr>
          <a:lstStyle/>
          <a:p>
            <a:r>
              <a:rPr lang="de-DE" dirty="0" smtClean="0">
                <a:sym typeface="Wingdings" panose="05000000000000000000" pitchFamily="2" charset="2"/>
              </a:rPr>
              <a:t> 1 m </a:t>
            </a:r>
            <a:endParaRPr lang="de-DE" dirty="0"/>
          </a:p>
        </p:txBody>
      </p:sp>
      <p:sp>
        <p:nvSpPr>
          <p:cNvPr id="143" name="Textfeld 142"/>
          <p:cNvSpPr txBox="1"/>
          <p:nvPr/>
        </p:nvSpPr>
        <p:spPr>
          <a:xfrm>
            <a:off x="5040732" y="3511637"/>
            <a:ext cx="2019784" cy="369332"/>
          </a:xfrm>
          <a:prstGeom prst="rect">
            <a:avLst/>
          </a:prstGeom>
          <a:noFill/>
        </p:spPr>
        <p:txBody>
          <a:bodyPr wrap="none" rtlCol="0">
            <a:spAutoFit/>
          </a:bodyPr>
          <a:lstStyle/>
          <a:p>
            <a:r>
              <a:rPr lang="de-DE" dirty="0" smtClean="0">
                <a:sym typeface="Wingdings" panose="05000000000000000000" pitchFamily="2" charset="2"/>
              </a:rPr>
              <a:t>   </a:t>
            </a:r>
            <a:r>
              <a:rPr lang="de-DE" dirty="0" err="1" smtClean="0">
                <a:sym typeface="Wingdings" panose="05000000000000000000" pitchFamily="2" charset="2"/>
              </a:rPr>
              <a:t>ca</a:t>
            </a:r>
            <a:r>
              <a:rPr lang="de-DE" dirty="0" smtClean="0">
                <a:sym typeface="Wingdings" panose="05000000000000000000" pitchFamily="2" charset="2"/>
              </a:rPr>
              <a:t> 2 m   </a:t>
            </a:r>
            <a:endParaRPr lang="de-DE" dirty="0"/>
          </a:p>
        </p:txBody>
      </p:sp>
      <p:sp>
        <p:nvSpPr>
          <p:cNvPr id="171" name="Textfeld 170"/>
          <p:cNvSpPr txBox="1"/>
          <p:nvPr/>
        </p:nvSpPr>
        <p:spPr>
          <a:xfrm>
            <a:off x="6956451" y="11537"/>
            <a:ext cx="976549" cy="369332"/>
          </a:xfrm>
          <a:prstGeom prst="rect">
            <a:avLst/>
          </a:prstGeom>
          <a:noFill/>
        </p:spPr>
        <p:txBody>
          <a:bodyPr wrap="none" rtlCol="0">
            <a:spAutoFit/>
          </a:bodyPr>
          <a:lstStyle/>
          <a:p>
            <a:r>
              <a:rPr lang="de-DE" dirty="0" smtClean="0"/>
              <a:t>Sommer</a:t>
            </a:r>
            <a:endParaRPr lang="de-DE" dirty="0"/>
          </a:p>
        </p:txBody>
      </p:sp>
      <p:sp>
        <p:nvSpPr>
          <p:cNvPr id="172" name="Textfeld 171"/>
          <p:cNvSpPr txBox="1"/>
          <p:nvPr/>
        </p:nvSpPr>
        <p:spPr>
          <a:xfrm>
            <a:off x="4475153" y="6521038"/>
            <a:ext cx="832472" cy="369332"/>
          </a:xfrm>
          <a:prstGeom prst="rect">
            <a:avLst/>
          </a:prstGeom>
          <a:noFill/>
        </p:spPr>
        <p:txBody>
          <a:bodyPr wrap="none" rtlCol="0">
            <a:spAutoFit/>
          </a:bodyPr>
          <a:lstStyle/>
          <a:p>
            <a:r>
              <a:rPr lang="de-DE" dirty="0" smtClean="0"/>
              <a:t>Winter</a:t>
            </a:r>
            <a:endParaRPr lang="de-DE" dirty="0"/>
          </a:p>
        </p:txBody>
      </p:sp>
      <p:sp>
        <p:nvSpPr>
          <p:cNvPr id="185" name="Textfeld 184"/>
          <p:cNvSpPr txBox="1"/>
          <p:nvPr/>
        </p:nvSpPr>
        <p:spPr>
          <a:xfrm>
            <a:off x="1889380" y="5962793"/>
            <a:ext cx="1389226" cy="646331"/>
          </a:xfrm>
          <a:prstGeom prst="rect">
            <a:avLst/>
          </a:prstGeom>
          <a:noFill/>
        </p:spPr>
        <p:txBody>
          <a:bodyPr wrap="none" rtlCol="0">
            <a:spAutoFit/>
          </a:bodyPr>
          <a:lstStyle/>
          <a:p>
            <a:pPr algn="ctr"/>
            <a:r>
              <a:rPr lang="de-DE" dirty="0" smtClean="0"/>
              <a:t>Warme Seite</a:t>
            </a:r>
          </a:p>
          <a:p>
            <a:pPr algn="ctr"/>
            <a:r>
              <a:rPr lang="de-DE" dirty="0" smtClean="0"/>
              <a:t>Sonne</a:t>
            </a:r>
            <a:endParaRPr lang="de-DE" dirty="0"/>
          </a:p>
        </p:txBody>
      </p:sp>
      <p:sp>
        <p:nvSpPr>
          <p:cNvPr id="186" name="Textfeld 185"/>
          <p:cNvSpPr txBox="1"/>
          <p:nvPr/>
        </p:nvSpPr>
        <p:spPr>
          <a:xfrm>
            <a:off x="8585659" y="283530"/>
            <a:ext cx="1171283" cy="646331"/>
          </a:xfrm>
          <a:prstGeom prst="rect">
            <a:avLst/>
          </a:prstGeom>
          <a:noFill/>
        </p:spPr>
        <p:txBody>
          <a:bodyPr wrap="none" rtlCol="0">
            <a:spAutoFit/>
          </a:bodyPr>
          <a:lstStyle/>
          <a:p>
            <a:pPr algn="ctr"/>
            <a:r>
              <a:rPr lang="de-DE" dirty="0" smtClean="0"/>
              <a:t>Kalte Seite</a:t>
            </a:r>
          </a:p>
          <a:p>
            <a:pPr algn="ctr"/>
            <a:r>
              <a:rPr lang="de-DE" dirty="0" smtClean="0"/>
              <a:t>Schatten</a:t>
            </a:r>
            <a:endParaRPr lang="de-DE" dirty="0"/>
          </a:p>
        </p:txBody>
      </p:sp>
      <p:sp>
        <p:nvSpPr>
          <p:cNvPr id="111" name="Bogen 110"/>
          <p:cNvSpPr/>
          <p:nvPr/>
        </p:nvSpPr>
        <p:spPr>
          <a:xfrm rot="5400000">
            <a:off x="5812383" y="335162"/>
            <a:ext cx="278039" cy="305401"/>
          </a:xfrm>
          <a:prstGeom prst="arc">
            <a:avLst>
              <a:gd name="adj1" fmla="val 15954893"/>
              <a:gd name="adj2" fmla="val 21488692"/>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13" name="Gerader Verbinder 112"/>
          <p:cNvCxnSpPr/>
          <p:nvPr/>
        </p:nvCxnSpPr>
        <p:spPr>
          <a:xfrm>
            <a:off x="6104103" y="392505"/>
            <a:ext cx="0" cy="99075"/>
          </a:xfrm>
          <a:prstGeom prst="line">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Gerader Verbinder 118"/>
          <p:cNvCxnSpPr>
            <a:endCxn id="108" idx="2"/>
          </p:cNvCxnSpPr>
          <p:nvPr/>
        </p:nvCxnSpPr>
        <p:spPr>
          <a:xfrm>
            <a:off x="6459121" y="380758"/>
            <a:ext cx="10309" cy="148004"/>
          </a:xfrm>
          <a:prstGeom prst="line">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8" name="Gerade Verbindung mit Pfeil 177"/>
          <p:cNvCxnSpPr/>
          <p:nvPr/>
        </p:nvCxnSpPr>
        <p:spPr>
          <a:xfrm flipH="1">
            <a:off x="6295308" y="197734"/>
            <a:ext cx="701585" cy="29012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8" name="Gerader Verbinder 147"/>
          <p:cNvCxnSpPr/>
          <p:nvPr/>
        </p:nvCxnSpPr>
        <p:spPr>
          <a:xfrm flipV="1">
            <a:off x="5674498" y="6079177"/>
            <a:ext cx="13933" cy="313455"/>
          </a:xfrm>
          <a:prstGeom prst="line">
            <a:avLst/>
          </a:prstGeom>
          <a:noFill/>
          <a:ln w="101600">
            <a:gradFill>
              <a:gsLst>
                <a:gs pos="100000">
                  <a:srgbClr val="FF0000">
                    <a:lumMod val="50000"/>
                    <a:lumOff val="50000"/>
                  </a:srgbClr>
                </a:gs>
                <a:gs pos="100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4" name="Bogen 163"/>
          <p:cNvSpPr/>
          <p:nvPr/>
        </p:nvSpPr>
        <p:spPr>
          <a:xfrm rot="16577470">
            <a:off x="5838522" y="5978852"/>
            <a:ext cx="270058" cy="300131"/>
          </a:xfrm>
          <a:prstGeom prst="arc">
            <a:avLst>
              <a:gd name="adj1" fmla="val 16004547"/>
              <a:gd name="adj2" fmla="val 21488692"/>
            </a:avLst>
          </a:prstGeom>
          <a:noFill/>
          <a:ln w="101600">
            <a:gradFill>
              <a:gsLst>
                <a:gs pos="100000">
                  <a:srgbClr val="FF0000">
                    <a:lumMod val="50000"/>
                    <a:lumOff val="50000"/>
                  </a:srgbClr>
                </a:gs>
                <a:gs pos="100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6" name="Bogen 165"/>
          <p:cNvSpPr/>
          <p:nvPr/>
        </p:nvSpPr>
        <p:spPr>
          <a:xfrm rot="964123">
            <a:off x="5208651" y="6179678"/>
            <a:ext cx="350869" cy="350869"/>
          </a:xfrm>
          <a:prstGeom prst="arc">
            <a:avLst>
              <a:gd name="adj1" fmla="val 15731090"/>
              <a:gd name="adj2" fmla="val 20857641"/>
            </a:avLst>
          </a:prstGeom>
          <a:noFill/>
          <a:ln w="101600">
            <a:gradFill>
              <a:gsLst>
                <a:gs pos="100000">
                  <a:srgbClr val="FF0000">
                    <a:lumMod val="50000"/>
                    <a:lumOff val="50000"/>
                  </a:srgbClr>
                </a:gs>
                <a:gs pos="100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67" name="Gerader Verbinder 166"/>
          <p:cNvCxnSpPr/>
          <p:nvPr/>
        </p:nvCxnSpPr>
        <p:spPr>
          <a:xfrm flipV="1">
            <a:off x="5803518" y="6104798"/>
            <a:ext cx="20489" cy="314039"/>
          </a:xfrm>
          <a:prstGeom prst="line">
            <a:avLst/>
          </a:prstGeom>
          <a:noFill/>
          <a:ln w="101600">
            <a:gradFill>
              <a:gsLst>
                <a:gs pos="100000">
                  <a:srgbClr val="FF0000">
                    <a:lumMod val="50000"/>
                    <a:lumOff val="50000"/>
                  </a:srgbClr>
                </a:gs>
                <a:gs pos="100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8" name="Bogen 167"/>
          <p:cNvSpPr/>
          <p:nvPr/>
        </p:nvSpPr>
        <p:spPr>
          <a:xfrm rot="5777470">
            <a:off x="5351648" y="5929373"/>
            <a:ext cx="337807" cy="337807"/>
          </a:xfrm>
          <a:prstGeom prst="arc">
            <a:avLst>
              <a:gd name="adj1" fmla="val 10951863"/>
              <a:gd name="adj2" fmla="val 16036161"/>
            </a:avLst>
          </a:prstGeom>
          <a:noFill/>
          <a:ln w="101600">
            <a:gradFill>
              <a:gsLst>
                <a:gs pos="100000">
                  <a:srgbClr val="FF0000">
                    <a:lumMod val="50000"/>
                    <a:lumOff val="50000"/>
                  </a:srgbClr>
                </a:gs>
                <a:gs pos="100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9" name="Bogen 168"/>
          <p:cNvSpPr/>
          <p:nvPr/>
        </p:nvSpPr>
        <p:spPr>
          <a:xfrm rot="16577470">
            <a:off x="5930562" y="6275968"/>
            <a:ext cx="278039" cy="305401"/>
          </a:xfrm>
          <a:prstGeom prst="arc">
            <a:avLst>
              <a:gd name="adj1" fmla="val 15693215"/>
              <a:gd name="adj2" fmla="val 21488692"/>
            </a:avLst>
          </a:prstGeom>
          <a:noFill/>
          <a:ln w="101600">
            <a:gradFill>
              <a:gsLst>
                <a:gs pos="100000">
                  <a:srgbClr val="FF0000">
                    <a:lumMod val="50000"/>
                    <a:lumOff val="50000"/>
                  </a:srgbClr>
                </a:gs>
                <a:gs pos="100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79" name="Gerade Verbindung mit Pfeil 178"/>
          <p:cNvCxnSpPr/>
          <p:nvPr/>
        </p:nvCxnSpPr>
        <p:spPr>
          <a:xfrm flipV="1">
            <a:off x="5233815" y="6341828"/>
            <a:ext cx="518089" cy="405754"/>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4" name="Rechteck 173"/>
          <p:cNvSpPr/>
          <p:nvPr/>
        </p:nvSpPr>
        <p:spPr>
          <a:xfrm rot="4292111">
            <a:off x="7711859" y="2560209"/>
            <a:ext cx="907354" cy="291974"/>
          </a:xfrm>
          <a:prstGeom prst="rect">
            <a:avLst/>
          </a:prstGeom>
          <a:pattFill prst="dkHorz">
            <a:fgClr>
              <a:schemeClr val="accent2">
                <a:lumMod val="60000"/>
                <a:lumOff val="40000"/>
              </a:schemeClr>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0" name="Rechteck 179"/>
          <p:cNvSpPr/>
          <p:nvPr/>
        </p:nvSpPr>
        <p:spPr>
          <a:xfrm rot="2820000">
            <a:off x="7223862" y="1824025"/>
            <a:ext cx="984659" cy="291974"/>
          </a:xfrm>
          <a:prstGeom prst="rect">
            <a:avLst/>
          </a:prstGeom>
          <a:pattFill prst="dkHorz">
            <a:fgClr>
              <a:schemeClr val="accent2">
                <a:lumMod val="60000"/>
                <a:lumOff val="40000"/>
              </a:schemeClr>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1" name="Textfeld 180"/>
          <p:cNvSpPr txBox="1"/>
          <p:nvPr/>
        </p:nvSpPr>
        <p:spPr>
          <a:xfrm>
            <a:off x="7353999" y="2031582"/>
            <a:ext cx="344966" cy="276999"/>
          </a:xfrm>
          <a:prstGeom prst="rect">
            <a:avLst/>
          </a:prstGeom>
          <a:noFill/>
        </p:spPr>
        <p:txBody>
          <a:bodyPr wrap="none" rtlCol="0">
            <a:spAutoFit/>
          </a:bodyPr>
          <a:lstStyle/>
          <a:p>
            <a:r>
              <a:rPr lang="de-DE" sz="1200" dirty="0" smtClean="0"/>
              <a:t>C1</a:t>
            </a:r>
            <a:endParaRPr lang="de-DE" sz="1200" dirty="0"/>
          </a:p>
        </p:txBody>
      </p:sp>
      <p:sp>
        <p:nvSpPr>
          <p:cNvPr id="182" name="Textfeld 181"/>
          <p:cNvSpPr txBox="1"/>
          <p:nvPr/>
        </p:nvSpPr>
        <p:spPr>
          <a:xfrm>
            <a:off x="7722207" y="2671421"/>
            <a:ext cx="346570" cy="276999"/>
          </a:xfrm>
          <a:prstGeom prst="rect">
            <a:avLst/>
          </a:prstGeom>
          <a:noFill/>
        </p:spPr>
        <p:txBody>
          <a:bodyPr wrap="none" rtlCol="0">
            <a:spAutoFit/>
          </a:bodyPr>
          <a:lstStyle/>
          <a:p>
            <a:r>
              <a:rPr lang="de-DE" sz="1200" dirty="0" smtClean="0"/>
              <a:t>B1</a:t>
            </a:r>
            <a:endParaRPr lang="de-DE" sz="1200" dirty="0"/>
          </a:p>
        </p:txBody>
      </p:sp>
      <p:sp>
        <p:nvSpPr>
          <p:cNvPr id="183" name="Textfeld 182"/>
          <p:cNvSpPr txBox="1"/>
          <p:nvPr/>
        </p:nvSpPr>
        <p:spPr>
          <a:xfrm>
            <a:off x="103696" y="1449502"/>
            <a:ext cx="2279850" cy="1498917"/>
          </a:xfrm>
          <a:prstGeom prst="rect">
            <a:avLst/>
          </a:prstGeom>
          <a:noFill/>
        </p:spPr>
        <p:txBody>
          <a:bodyPr wrap="square" rtlCol="0">
            <a:normAutofit/>
          </a:bodyPr>
          <a:lstStyle/>
          <a:p>
            <a:r>
              <a:rPr lang="de-DE" dirty="0" smtClean="0"/>
              <a:t>Ein Eingang und ein Ausgang für die Ventilierung</a:t>
            </a:r>
            <a:endParaRPr lang="de-DE" dirty="0"/>
          </a:p>
        </p:txBody>
      </p:sp>
      <p:pic>
        <p:nvPicPr>
          <p:cNvPr id="184" name="Grafik 18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431" y="4718495"/>
            <a:ext cx="2747850" cy="1889943"/>
          </a:xfrm>
          <a:prstGeom prst="rect">
            <a:avLst/>
          </a:prstGeom>
        </p:spPr>
      </p:pic>
      <p:sp>
        <p:nvSpPr>
          <p:cNvPr id="188" name="Textfeld 187"/>
          <p:cNvSpPr txBox="1"/>
          <p:nvPr/>
        </p:nvSpPr>
        <p:spPr>
          <a:xfrm>
            <a:off x="9870095" y="4079571"/>
            <a:ext cx="1765227" cy="646331"/>
          </a:xfrm>
          <a:prstGeom prst="rect">
            <a:avLst/>
          </a:prstGeom>
          <a:noFill/>
        </p:spPr>
        <p:txBody>
          <a:bodyPr wrap="none" rtlCol="0">
            <a:spAutoFit/>
          </a:bodyPr>
          <a:lstStyle/>
          <a:p>
            <a:pPr algn="ctr"/>
            <a:r>
              <a:rPr lang="de-DE" dirty="0" smtClean="0"/>
              <a:t>Gebläse </a:t>
            </a:r>
            <a:r>
              <a:rPr lang="de-DE" dirty="0"/>
              <a:t>Ø </a:t>
            </a:r>
            <a:r>
              <a:rPr lang="de-DE" dirty="0" smtClean="0"/>
              <a:t>10 </a:t>
            </a:r>
            <a:r>
              <a:rPr lang="de-DE" dirty="0"/>
              <a:t>cm</a:t>
            </a:r>
          </a:p>
          <a:p>
            <a:pPr algn="ctr"/>
            <a:r>
              <a:rPr lang="de-DE" dirty="0" smtClean="0"/>
              <a:t>für die Rohre</a:t>
            </a:r>
            <a:endParaRPr lang="de-DE" dirty="0"/>
          </a:p>
        </p:txBody>
      </p:sp>
    </p:spTree>
    <p:extLst>
      <p:ext uri="{BB962C8B-B14F-4D97-AF65-F5344CB8AC3E}">
        <p14:creationId xmlns:p14="http://schemas.microsoft.com/office/powerpoint/2010/main" val="3773818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2" name="Gerader Verbinder 131"/>
          <p:cNvCxnSpPr/>
          <p:nvPr/>
        </p:nvCxnSpPr>
        <p:spPr>
          <a:xfrm flipH="1">
            <a:off x="6213510" y="403105"/>
            <a:ext cx="86590" cy="1974502"/>
          </a:xfrm>
          <a:prstGeom prst="line">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Gerader Verbinder 111"/>
          <p:cNvCxnSpPr/>
          <p:nvPr/>
        </p:nvCxnSpPr>
        <p:spPr>
          <a:xfrm flipV="1">
            <a:off x="5744188" y="3040962"/>
            <a:ext cx="342822" cy="3354060"/>
          </a:xfrm>
          <a:prstGeom prst="line">
            <a:avLst/>
          </a:prstGeom>
          <a:noFill/>
          <a:ln w="101600">
            <a:gradFill>
              <a:gsLst>
                <a:gs pos="100000">
                  <a:srgbClr val="F5B2B5">
                    <a:lumMod val="65000"/>
                    <a:lumOff val="35000"/>
                  </a:srgbClr>
                </a:gs>
                <a:gs pos="0">
                  <a:srgbClr val="FF0000">
                    <a:lumMod val="50000"/>
                    <a:lumOff val="50000"/>
                  </a:srgbClr>
                </a:gs>
                <a:gs pos="100000">
                  <a:schemeClr val="accent1">
                    <a:lumMod val="20000"/>
                    <a:lumOff val="80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3" name="Bogen 22"/>
          <p:cNvSpPr/>
          <p:nvPr/>
        </p:nvSpPr>
        <p:spPr>
          <a:xfrm rot="10576418">
            <a:off x="3278074" y="624178"/>
            <a:ext cx="5696432" cy="5643347"/>
          </a:xfrm>
          <a:prstGeom prst="arc">
            <a:avLst>
              <a:gd name="adj1" fmla="val 17332881"/>
              <a:gd name="adj2" fmla="val 3072482"/>
            </a:avLst>
          </a:prstGeom>
          <a:noFill/>
          <a:ln w="101600">
            <a:gradFill>
              <a:gsLst>
                <a:gs pos="0">
                  <a:srgbClr val="FF0000">
                    <a:lumMod val="50000"/>
                    <a:lumOff val="50000"/>
                  </a:srgbClr>
                </a:gs>
                <a:gs pos="83000">
                  <a:schemeClr val="accent1">
                    <a:lumMod val="45000"/>
                    <a:lumOff val="55000"/>
                  </a:schemeClr>
                </a:gs>
                <a:gs pos="100000">
                  <a:schemeClr val="accent1">
                    <a:lumMod val="40000"/>
                    <a:lumOff val="6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4" name="Bogen 103"/>
          <p:cNvSpPr/>
          <p:nvPr/>
        </p:nvSpPr>
        <p:spPr>
          <a:xfrm rot="10800000">
            <a:off x="3575999" y="932406"/>
            <a:ext cx="5059921" cy="5059921"/>
          </a:xfrm>
          <a:prstGeom prst="arc">
            <a:avLst>
              <a:gd name="adj1" fmla="val 17040236"/>
              <a:gd name="adj2" fmla="val 5245756"/>
            </a:avLst>
          </a:prstGeom>
          <a:noFill/>
          <a:ln w="101600">
            <a:gradFill>
              <a:gsLst>
                <a:gs pos="0">
                  <a:srgbClr val="FF0000">
                    <a:lumMod val="50000"/>
                    <a:lumOff val="50000"/>
                  </a:srgbClr>
                </a:gs>
                <a:gs pos="83000">
                  <a:schemeClr val="accent1">
                    <a:lumMod val="45000"/>
                    <a:lumOff val="55000"/>
                  </a:schemeClr>
                </a:gs>
                <a:gs pos="100000">
                  <a:schemeClr val="accent1">
                    <a:lumMod val="40000"/>
                    <a:lumOff val="6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9" name="Bogen 138"/>
          <p:cNvSpPr/>
          <p:nvPr/>
        </p:nvSpPr>
        <p:spPr>
          <a:xfrm rot="10800000">
            <a:off x="3201896" y="642370"/>
            <a:ext cx="5740333" cy="5647827"/>
          </a:xfrm>
          <a:prstGeom prst="arc">
            <a:avLst>
              <a:gd name="adj1" fmla="val 7795101"/>
              <a:gd name="adj2" fmla="val 16155912"/>
            </a:avLst>
          </a:prstGeom>
          <a:noFill/>
          <a:ln w="101600">
            <a:gradFill>
              <a:gsLst>
                <a:gs pos="0">
                  <a:srgbClr val="FF0000">
                    <a:lumMod val="50000"/>
                    <a:lumOff val="50000"/>
                  </a:srgbClr>
                </a:gs>
                <a:gs pos="83000">
                  <a:schemeClr val="accent1">
                    <a:lumMod val="45000"/>
                    <a:lumOff val="55000"/>
                  </a:schemeClr>
                </a:gs>
                <a:gs pos="100000">
                  <a:schemeClr val="accent1">
                    <a:lumMod val="40000"/>
                    <a:lumOff val="6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0" name="Bogen 109"/>
          <p:cNvSpPr/>
          <p:nvPr/>
        </p:nvSpPr>
        <p:spPr>
          <a:xfrm rot="10800000">
            <a:off x="3588437" y="935518"/>
            <a:ext cx="5059921" cy="5059921"/>
          </a:xfrm>
          <a:prstGeom prst="arc">
            <a:avLst>
              <a:gd name="adj1" fmla="val 6065906"/>
              <a:gd name="adj2" fmla="val 16287894"/>
            </a:avLst>
          </a:prstGeom>
          <a:noFill/>
          <a:ln w="101600">
            <a:gradFill>
              <a:gsLst>
                <a:gs pos="0">
                  <a:srgbClr val="FF0000">
                    <a:lumMod val="50000"/>
                    <a:lumOff val="50000"/>
                  </a:srgbClr>
                </a:gs>
                <a:gs pos="83000">
                  <a:schemeClr val="accent1">
                    <a:lumMod val="45000"/>
                    <a:lumOff val="55000"/>
                  </a:schemeClr>
                </a:gs>
                <a:gs pos="100000">
                  <a:schemeClr val="accent1">
                    <a:lumMod val="40000"/>
                    <a:lumOff val="6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97" name="Gerader Verbinder 96"/>
          <p:cNvCxnSpPr/>
          <p:nvPr/>
        </p:nvCxnSpPr>
        <p:spPr>
          <a:xfrm>
            <a:off x="6447875" y="394375"/>
            <a:ext cx="29223" cy="446298"/>
          </a:xfrm>
          <a:prstGeom prst="line">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241161" y="172108"/>
            <a:ext cx="2769156" cy="1015663"/>
          </a:xfrm>
          <a:prstGeom prst="rect">
            <a:avLst/>
          </a:prstGeom>
          <a:noFill/>
        </p:spPr>
        <p:txBody>
          <a:bodyPr wrap="none" rtlCol="0">
            <a:spAutoFit/>
          </a:bodyPr>
          <a:lstStyle/>
          <a:p>
            <a:r>
              <a:rPr lang="de-DE" sz="2000" b="1" dirty="0"/>
              <a:t>Lösung </a:t>
            </a:r>
            <a:r>
              <a:rPr lang="de-DE" sz="2000" b="1" dirty="0" smtClean="0"/>
              <a:t>3</a:t>
            </a:r>
            <a:endParaRPr lang="de-DE" sz="2000" b="1" dirty="0"/>
          </a:p>
          <a:p>
            <a:r>
              <a:rPr lang="de-DE" sz="2000" b="1" dirty="0"/>
              <a:t>Perforierte Luftrohre für</a:t>
            </a:r>
          </a:p>
          <a:p>
            <a:r>
              <a:rPr lang="de-DE" sz="2000" b="1" dirty="0"/>
              <a:t>Kälte &amp; Wärme</a:t>
            </a:r>
          </a:p>
        </p:txBody>
      </p:sp>
      <p:sp>
        <p:nvSpPr>
          <p:cNvPr id="59" name="Textfeld 58"/>
          <p:cNvSpPr txBox="1"/>
          <p:nvPr/>
        </p:nvSpPr>
        <p:spPr>
          <a:xfrm>
            <a:off x="4070928" y="5962793"/>
            <a:ext cx="309700" cy="369332"/>
          </a:xfrm>
          <a:prstGeom prst="rect">
            <a:avLst/>
          </a:prstGeom>
          <a:noFill/>
        </p:spPr>
        <p:txBody>
          <a:bodyPr wrap="none" rtlCol="0">
            <a:spAutoFit/>
          </a:bodyPr>
          <a:lstStyle/>
          <a:p>
            <a:r>
              <a:rPr lang="de-DE" dirty="0" smtClean="0"/>
              <a:t>B</a:t>
            </a:r>
            <a:endParaRPr lang="de-DE" dirty="0"/>
          </a:p>
        </p:txBody>
      </p:sp>
      <p:sp>
        <p:nvSpPr>
          <p:cNvPr id="60" name="Textfeld 59"/>
          <p:cNvSpPr txBox="1"/>
          <p:nvPr/>
        </p:nvSpPr>
        <p:spPr>
          <a:xfrm>
            <a:off x="3140402" y="4885140"/>
            <a:ext cx="308098" cy="369332"/>
          </a:xfrm>
          <a:prstGeom prst="rect">
            <a:avLst/>
          </a:prstGeom>
          <a:noFill/>
        </p:spPr>
        <p:txBody>
          <a:bodyPr wrap="none" rtlCol="0">
            <a:spAutoFit/>
          </a:bodyPr>
          <a:lstStyle/>
          <a:p>
            <a:r>
              <a:rPr lang="de-DE" dirty="0" smtClean="0"/>
              <a:t>C</a:t>
            </a:r>
            <a:endParaRPr lang="de-DE" dirty="0"/>
          </a:p>
        </p:txBody>
      </p:sp>
      <p:sp>
        <p:nvSpPr>
          <p:cNvPr id="61" name="Textfeld 60"/>
          <p:cNvSpPr txBox="1"/>
          <p:nvPr/>
        </p:nvSpPr>
        <p:spPr>
          <a:xfrm>
            <a:off x="2730364" y="3622726"/>
            <a:ext cx="308098" cy="369332"/>
          </a:xfrm>
          <a:prstGeom prst="rect">
            <a:avLst/>
          </a:prstGeom>
          <a:noFill/>
        </p:spPr>
        <p:txBody>
          <a:bodyPr wrap="none" rtlCol="0">
            <a:spAutoFit/>
          </a:bodyPr>
          <a:lstStyle/>
          <a:p>
            <a:r>
              <a:rPr lang="de-DE" dirty="0" smtClean="0"/>
              <a:t>C</a:t>
            </a:r>
            <a:endParaRPr lang="de-DE" dirty="0"/>
          </a:p>
        </p:txBody>
      </p:sp>
      <p:sp>
        <p:nvSpPr>
          <p:cNvPr id="62" name="Textfeld 61"/>
          <p:cNvSpPr txBox="1"/>
          <p:nvPr/>
        </p:nvSpPr>
        <p:spPr>
          <a:xfrm>
            <a:off x="2830702" y="2237607"/>
            <a:ext cx="309700" cy="369332"/>
          </a:xfrm>
          <a:prstGeom prst="rect">
            <a:avLst/>
          </a:prstGeom>
          <a:noFill/>
        </p:spPr>
        <p:txBody>
          <a:bodyPr wrap="none" rtlCol="0">
            <a:spAutoFit/>
          </a:bodyPr>
          <a:lstStyle/>
          <a:p>
            <a:r>
              <a:rPr lang="de-DE" dirty="0" smtClean="0"/>
              <a:t>B</a:t>
            </a:r>
            <a:endParaRPr lang="de-DE" dirty="0"/>
          </a:p>
        </p:txBody>
      </p:sp>
      <p:sp>
        <p:nvSpPr>
          <p:cNvPr id="63" name="Textfeld 62"/>
          <p:cNvSpPr txBox="1"/>
          <p:nvPr/>
        </p:nvSpPr>
        <p:spPr>
          <a:xfrm>
            <a:off x="7286658" y="296972"/>
            <a:ext cx="308098" cy="369332"/>
          </a:xfrm>
          <a:prstGeom prst="rect">
            <a:avLst/>
          </a:prstGeom>
          <a:noFill/>
        </p:spPr>
        <p:txBody>
          <a:bodyPr wrap="none" rtlCol="0">
            <a:spAutoFit/>
          </a:bodyPr>
          <a:lstStyle/>
          <a:p>
            <a:r>
              <a:rPr lang="de-DE" dirty="0" smtClean="0"/>
              <a:t>C</a:t>
            </a:r>
            <a:endParaRPr lang="de-DE" dirty="0"/>
          </a:p>
        </p:txBody>
      </p:sp>
      <p:sp>
        <p:nvSpPr>
          <p:cNvPr id="64" name="Textfeld 63"/>
          <p:cNvSpPr txBox="1"/>
          <p:nvPr/>
        </p:nvSpPr>
        <p:spPr>
          <a:xfrm>
            <a:off x="8844168" y="4819072"/>
            <a:ext cx="308098" cy="369332"/>
          </a:xfrm>
          <a:prstGeom prst="rect">
            <a:avLst/>
          </a:prstGeom>
          <a:noFill/>
        </p:spPr>
        <p:txBody>
          <a:bodyPr wrap="none" rtlCol="0">
            <a:spAutoFit/>
          </a:bodyPr>
          <a:lstStyle/>
          <a:p>
            <a:r>
              <a:rPr lang="de-DE" dirty="0" smtClean="0"/>
              <a:t>C</a:t>
            </a:r>
            <a:endParaRPr lang="de-DE" dirty="0"/>
          </a:p>
        </p:txBody>
      </p:sp>
      <p:sp>
        <p:nvSpPr>
          <p:cNvPr id="66" name="Textfeld 65"/>
          <p:cNvSpPr txBox="1"/>
          <p:nvPr/>
        </p:nvSpPr>
        <p:spPr>
          <a:xfrm>
            <a:off x="4698876" y="565050"/>
            <a:ext cx="308098" cy="369332"/>
          </a:xfrm>
          <a:prstGeom prst="rect">
            <a:avLst/>
          </a:prstGeom>
          <a:noFill/>
        </p:spPr>
        <p:txBody>
          <a:bodyPr wrap="none" rtlCol="0">
            <a:spAutoFit/>
          </a:bodyPr>
          <a:lstStyle/>
          <a:p>
            <a:r>
              <a:rPr lang="de-DE" dirty="0" smtClean="0"/>
              <a:t>C</a:t>
            </a:r>
            <a:endParaRPr lang="de-DE" dirty="0"/>
          </a:p>
        </p:txBody>
      </p:sp>
      <p:sp>
        <p:nvSpPr>
          <p:cNvPr id="67" name="Textfeld 66"/>
          <p:cNvSpPr txBox="1"/>
          <p:nvPr/>
        </p:nvSpPr>
        <p:spPr>
          <a:xfrm>
            <a:off x="3577623" y="993475"/>
            <a:ext cx="308098" cy="369332"/>
          </a:xfrm>
          <a:prstGeom prst="rect">
            <a:avLst/>
          </a:prstGeom>
          <a:noFill/>
        </p:spPr>
        <p:txBody>
          <a:bodyPr wrap="none" rtlCol="0">
            <a:spAutoFit/>
          </a:bodyPr>
          <a:lstStyle/>
          <a:p>
            <a:r>
              <a:rPr lang="de-DE" dirty="0" smtClean="0"/>
              <a:t>C</a:t>
            </a:r>
            <a:endParaRPr lang="de-DE" dirty="0"/>
          </a:p>
        </p:txBody>
      </p:sp>
      <p:sp>
        <p:nvSpPr>
          <p:cNvPr id="68" name="Textfeld 67"/>
          <p:cNvSpPr txBox="1"/>
          <p:nvPr/>
        </p:nvSpPr>
        <p:spPr>
          <a:xfrm>
            <a:off x="9041732" y="2219640"/>
            <a:ext cx="309700" cy="369332"/>
          </a:xfrm>
          <a:prstGeom prst="rect">
            <a:avLst/>
          </a:prstGeom>
          <a:noFill/>
        </p:spPr>
        <p:txBody>
          <a:bodyPr wrap="none" rtlCol="0">
            <a:spAutoFit/>
          </a:bodyPr>
          <a:lstStyle/>
          <a:p>
            <a:r>
              <a:rPr lang="de-DE" dirty="0" smtClean="0"/>
              <a:t>B</a:t>
            </a:r>
            <a:endParaRPr lang="de-DE" dirty="0"/>
          </a:p>
        </p:txBody>
      </p:sp>
      <p:sp>
        <p:nvSpPr>
          <p:cNvPr id="69" name="Textfeld 68"/>
          <p:cNvSpPr txBox="1"/>
          <p:nvPr/>
        </p:nvSpPr>
        <p:spPr>
          <a:xfrm>
            <a:off x="6710634" y="6342768"/>
            <a:ext cx="308098" cy="369332"/>
          </a:xfrm>
          <a:prstGeom prst="rect">
            <a:avLst/>
          </a:prstGeom>
          <a:noFill/>
        </p:spPr>
        <p:txBody>
          <a:bodyPr wrap="none" rtlCol="0">
            <a:spAutoFit/>
          </a:bodyPr>
          <a:lstStyle/>
          <a:p>
            <a:r>
              <a:rPr lang="de-DE" dirty="0" smtClean="0"/>
              <a:t>C</a:t>
            </a:r>
            <a:endParaRPr lang="de-DE" dirty="0"/>
          </a:p>
        </p:txBody>
      </p:sp>
      <p:sp>
        <p:nvSpPr>
          <p:cNvPr id="70" name="Textfeld 69"/>
          <p:cNvSpPr txBox="1"/>
          <p:nvPr/>
        </p:nvSpPr>
        <p:spPr>
          <a:xfrm>
            <a:off x="8357750" y="1061541"/>
            <a:ext cx="308098" cy="369332"/>
          </a:xfrm>
          <a:prstGeom prst="rect">
            <a:avLst/>
          </a:prstGeom>
          <a:noFill/>
        </p:spPr>
        <p:txBody>
          <a:bodyPr wrap="none" rtlCol="0">
            <a:spAutoFit/>
          </a:bodyPr>
          <a:lstStyle/>
          <a:p>
            <a:r>
              <a:rPr lang="de-DE" dirty="0" smtClean="0"/>
              <a:t>C</a:t>
            </a:r>
            <a:endParaRPr lang="de-DE" dirty="0"/>
          </a:p>
        </p:txBody>
      </p:sp>
      <p:sp>
        <p:nvSpPr>
          <p:cNvPr id="71" name="Textfeld 70"/>
          <p:cNvSpPr txBox="1"/>
          <p:nvPr/>
        </p:nvSpPr>
        <p:spPr>
          <a:xfrm>
            <a:off x="7960017" y="5929803"/>
            <a:ext cx="309700" cy="369332"/>
          </a:xfrm>
          <a:prstGeom prst="rect">
            <a:avLst/>
          </a:prstGeom>
          <a:noFill/>
        </p:spPr>
        <p:txBody>
          <a:bodyPr wrap="none" rtlCol="0">
            <a:spAutoFit/>
          </a:bodyPr>
          <a:lstStyle/>
          <a:p>
            <a:r>
              <a:rPr lang="de-DE" dirty="0" smtClean="0"/>
              <a:t>B</a:t>
            </a:r>
            <a:endParaRPr lang="de-DE" dirty="0"/>
          </a:p>
        </p:txBody>
      </p:sp>
      <p:sp>
        <p:nvSpPr>
          <p:cNvPr id="72" name="Textfeld 71"/>
          <p:cNvSpPr txBox="1"/>
          <p:nvPr/>
        </p:nvSpPr>
        <p:spPr>
          <a:xfrm>
            <a:off x="5083844" y="6331885"/>
            <a:ext cx="308098" cy="369332"/>
          </a:xfrm>
          <a:prstGeom prst="rect">
            <a:avLst/>
          </a:prstGeom>
          <a:noFill/>
        </p:spPr>
        <p:txBody>
          <a:bodyPr wrap="none" rtlCol="0">
            <a:spAutoFit/>
          </a:bodyPr>
          <a:lstStyle/>
          <a:p>
            <a:r>
              <a:rPr lang="de-DE" dirty="0" smtClean="0"/>
              <a:t>C</a:t>
            </a:r>
            <a:endParaRPr lang="de-DE" dirty="0"/>
          </a:p>
        </p:txBody>
      </p:sp>
      <p:sp>
        <p:nvSpPr>
          <p:cNvPr id="73" name="Textfeld 72"/>
          <p:cNvSpPr txBox="1"/>
          <p:nvPr/>
        </p:nvSpPr>
        <p:spPr>
          <a:xfrm>
            <a:off x="9207899" y="3451223"/>
            <a:ext cx="308098" cy="369332"/>
          </a:xfrm>
          <a:prstGeom prst="rect">
            <a:avLst/>
          </a:prstGeom>
          <a:noFill/>
        </p:spPr>
        <p:txBody>
          <a:bodyPr wrap="none" rtlCol="0">
            <a:spAutoFit/>
          </a:bodyPr>
          <a:lstStyle/>
          <a:p>
            <a:r>
              <a:rPr lang="de-DE" dirty="0" smtClean="0"/>
              <a:t>C</a:t>
            </a:r>
            <a:endParaRPr lang="de-DE" dirty="0"/>
          </a:p>
        </p:txBody>
      </p:sp>
      <p:cxnSp>
        <p:nvCxnSpPr>
          <p:cNvPr id="91" name="Gerader Verbinder 90"/>
          <p:cNvCxnSpPr/>
          <p:nvPr/>
        </p:nvCxnSpPr>
        <p:spPr>
          <a:xfrm flipH="1" flipV="1">
            <a:off x="4214814" y="884977"/>
            <a:ext cx="602571" cy="877869"/>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96" name="Gruppieren 95"/>
          <p:cNvGrpSpPr/>
          <p:nvPr/>
        </p:nvGrpSpPr>
        <p:grpSpPr>
          <a:xfrm>
            <a:off x="3818795" y="1377139"/>
            <a:ext cx="4341370" cy="4181414"/>
            <a:chOff x="3727899" y="1285130"/>
            <a:chExt cx="4555678" cy="4387826"/>
          </a:xfrm>
        </p:grpSpPr>
        <p:cxnSp>
          <p:nvCxnSpPr>
            <p:cNvPr id="78" name="Gerader Verbinder 77"/>
            <p:cNvCxnSpPr/>
            <p:nvPr/>
          </p:nvCxnSpPr>
          <p:spPr>
            <a:xfrm>
              <a:off x="6482574" y="1285130"/>
              <a:ext cx="866007" cy="3535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Gerader Verbinder 78"/>
            <p:cNvCxnSpPr/>
            <p:nvPr/>
          </p:nvCxnSpPr>
          <p:spPr>
            <a:xfrm>
              <a:off x="7348580" y="1638630"/>
              <a:ext cx="660999" cy="70289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a:off x="5629933" y="1285130"/>
              <a:ext cx="852641"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flipH="1">
              <a:off x="8203921" y="3168867"/>
              <a:ext cx="79656" cy="93513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Gerader Verbinder 81"/>
            <p:cNvCxnSpPr/>
            <p:nvPr/>
          </p:nvCxnSpPr>
          <p:spPr>
            <a:xfrm flipH="1">
              <a:off x="7743685" y="4103999"/>
              <a:ext cx="460236" cy="82734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Gerader Verbinder 82"/>
            <p:cNvCxnSpPr/>
            <p:nvPr/>
          </p:nvCxnSpPr>
          <p:spPr>
            <a:xfrm>
              <a:off x="8009579" y="2341521"/>
              <a:ext cx="273998" cy="82734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Gerader Verbinder 83"/>
            <p:cNvCxnSpPr/>
            <p:nvPr/>
          </p:nvCxnSpPr>
          <p:spPr>
            <a:xfrm flipH="1">
              <a:off x="6139644" y="5454040"/>
              <a:ext cx="907004" cy="21891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Gerader Verbinder 84"/>
            <p:cNvCxnSpPr/>
            <p:nvPr/>
          </p:nvCxnSpPr>
          <p:spPr>
            <a:xfrm flipH="1" flipV="1">
              <a:off x="5214310" y="5497521"/>
              <a:ext cx="925334" cy="17543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Gerader Verbinder 85"/>
            <p:cNvCxnSpPr/>
            <p:nvPr/>
          </p:nvCxnSpPr>
          <p:spPr>
            <a:xfrm flipH="1">
              <a:off x="7046648" y="4931427"/>
              <a:ext cx="693800" cy="52261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Gerader Verbinder 86"/>
            <p:cNvCxnSpPr/>
            <p:nvPr/>
          </p:nvCxnSpPr>
          <p:spPr>
            <a:xfrm rot="8623816" flipH="1">
              <a:off x="4218639" y="4121245"/>
              <a:ext cx="79656" cy="93513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rot="8623816" flipH="1">
              <a:off x="3727899" y="3303952"/>
              <a:ext cx="460236" cy="82734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flipH="1" flipV="1">
              <a:off x="4501244" y="4989492"/>
              <a:ext cx="713066" cy="50803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rot="12956105" flipH="1">
              <a:off x="4432520" y="1576526"/>
              <a:ext cx="79656" cy="93513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flipV="1">
              <a:off x="3902063" y="2399153"/>
              <a:ext cx="265342" cy="84658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3" name="Sechseck 122"/>
          <p:cNvSpPr/>
          <p:nvPr/>
        </p:nvSpPr>
        <p:spPr>
          <a:xfrm rot="5400000">
            <a:off x="4767590" y="2360114"/>
            <a:ext cx="2565028" cy="2211231"/>
          </a:xfrm>
          <a:prstGeom prst="hexagon">
            <a:avLst/>
          </a:prstGeom>
          <a:noFill/>
          <a:ln w="444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6" name="Textfeld 125"/>
          <p:cNvSpPr txBox="1"/>
          <p:nvPr/>
        </p:nvSpPr>
        <p:spPr>
          <a:xfrm>
            <a:off x="9792260" y="3277889"/>
            <a:ext cx="553165" cy="276999"/>
          </a:xfrm>
          <a:prstGeom prst="rect">
            <a:avLst/>
          </a:prstGeom>
          <a:noFill/>
        </p:spPr>
        <p:txBody>
          <a:bodyPr wrap="none" rtlCol="0">
            <a:spAutoFit/>
          </a:bodyPr>
          <a:lstStyle/>
          <a:p>
            <a:r>
              <a:rPr lang="de-DE" sz="1200" dirty="0" smtClean="0"/>
              <a:t>Osten</a:t>
            </a:r>
            <a:endParaRPr lang="de-DE" sz="1200" dirty="0"/>
          </a:p>
        </p:txBody>
      </p:sp>
      <p:sp>
        <p:nvSpPr>
          <p:cNvPr id="127" name="Textfeld 126"/>
          <p:cNvSpPr txBox="1"/>
          <p:nvPr/>
        </p:nvSpPr>
        <p:spPr>
          <a:xfrm>
            <a:off x="1830858" y="3272926"/>
            <a:ext cx="658129" cy="276999"/>
          </a:xfrm>
          <a:prstGeom prst="rect">
            <a:avLst/>
          </a:prstGeom>
          <a:noFill/>
        </p:spPr>
        <p:txBody>
          <a:bodyPr wrap="none" rtlCol="0">
            <a:spAutoFit/>
          </a:bodyPr>
          <a:lstStyle/>
          <a:p>
            <a:r>
              <a:rPr lang="de-DE" sz="1200" dirty="0" smtClean="0"/>
              <a:t>Westen</a:t>
            </a:r>
            <a:endParaRPr lang="de-DE" sz="1200" dirty="0"/>
          </a:p>
        </p:txBody>
      </p:sp>
      <p:sp>
        <p:nvSpPr>
          <p:cNvPr id="128" name="Textfeld 127"/>
          <p:cNvSpPr txBox="1"/>
          <p:nvPr/>
        </p:nvSpPr>
        <p:spPr>
          <a:xfrm>
            <a:off x="5876704" y="6562718"/>
            <a:ext cx="572593" cy="276999"/>
          </a:xfrm>
          <a:prstGeom prst="rect">
            <a:avLst/>
          </a:prstGeom>
          <a:noFill/>
        </p:spPr>
        <p:txBody>
          <a:bodyPr wrap="none" rtlCol="0">
            <a:spAutoFit/>
          </a:bodyPr>
          <a:lstStyle/>
          <a:p>
            <a:r>
              <a:rPr lang="de-DE" sz="1200" dirty="0" smtClean="0"/>
              <a:t>Süden</a:t>
            </a:r>
            <a:endParaRPr lang="de-DE" sz="1200" dirty="0"/>
          </a:p>
        </p:txBody>
      </p:sp>
      <p:cxnSp>
        <p:nvCxnSpPr>
          <p:cNvPr id="131" name="Gerader Verbinder 130"/>
          <p:cNvCxnSpPr/>
          <p:nvPr/>
        </p:nvCxnSpPr>
        <p:spPr>
          <a:xfrm flipH="1" flipV="1">
            <a:off x="5429378" y="368812"/>
            <a:ext cx="216391" cy="100433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34" name="Textfeld 133"/>
          <p:cNvSpPr txBox="1"/>
          <p:nvPr/>
        </p:nvSpPr>
        <p:spPr>
          <a:xfrm>
            <a:off x="4437156" y="190787"/>
            <a:ext cx="484556" cy="369332"/>
          </a:xfrm>
          <a:prstGeom prst="rect">
            <a:avLst/>
          </a:prstGeom>
          <a:noFill/>
        </p:spPr>
        <p:txBody>
          <a:bodyPr wrap="none" rtlCol="0">
            <a:spAutoFit/>
          </a:bodyPr>
          <a:lstStyle/>
          <a:p>
            <a:r>
              <a:rPr lang="de-DE" dirty="0" smtClean="0"/>
              <a:t>Tür</a:t>
            </a:r>
            <a:endParaRPr lang="de-DE" dirty="0"/>
          </a:p>
        </p:txBody>
      </p:sp>
      <p:sp>
        <p:nvSpPr>
          <p:cNvPr id="135" name="Textfeld 134"/>
          <p:cNvSpPr txBox="1"/>
          <p:nvPr/>
        </p:nvSpPr>
        <p:spPr>
          <a:xfrm>
            <a:off x="4155921" y="3105959"/>
            <a:ext cx="671979" cy="369332"/>
          </a:xfrm>
          <a:prstGeom prst="rect">
            <a:avLst/>
          </a:prstGeom>
          <a:noFill/>
        </p:spPr>
        <p:txBody>
          <a:bodyPr wrap="none" rtlCol="0">
            <a:spAutoFit/>
          </a:bodyPr>
          <a:lstStyle/>
          <a:p>
            <a:r>
              <a:rPr lang="de-DE" dirty="0" smtClean="0"/>
              <a:t>Gang</a:t>
            </a:r>
            <a:endParaRPr lang="de-DE" dirty="0"/>
          </a:p>
        </p:txBody>
      </p:sp>
      <p:sp>
        <p:nvSpPr>
          <p:cNvPr id="142" name="Textfeld 141"/>
          <p:cNvSpPr txBox="1"/>
          <p:nvPr/>
        </p:nvSpPr>
        <p:spPr>
          <a:xfrm>
            <a:off x="10303398" y="321735"/>
            <a:ext cx="1361270" cy="1323439"/>
          </a:xfrm>
          <a:prstGeom prst="rect">
            <a:avLst/>
          </a:prstGeom>
          <a:noFill/>
        </p:spPr>
        <p:txBody>
          <a:bodyPr wrap="none" rtlCol="0">
            <a:spAutoFit/>
          </a:bodyPr>
          <a:lstStyle>
            <a:defPPr>
              <a:defRPr lang="de-DE"/>
            </a:defPPr>
            <a:lvl1pPr>
              <a:defRPr sz="1600"/>
            </a:lvl1pPr>
          </a:lstStyle>
          <a:p>
            <a:r>
              <a:rPr lang="de-DE" dirty="0"/>
              <a:t>B = 105,13 cm</a:t>
            </a:r>
          </a:p>
          <a:p>
            <a:r>
              <a:rPr lang="de-DE" dirty="0"/>
              <a:t>C = 115,92 cm</a:t>
            </a:r>
          </a:p>
          <a:p>
            <a:r>
              <a:rPr lang="de-DE" dirty="0"/>
              <a:t>B1 = 66,90 cm</a:t>
            </a:r>
          </a:p>
          <a:p>
            <a:r>
              <a:rPr lang="de-DE" dirty="0"/>
              <a:t>C1 = 73,76 cm</a:t>
            </a:r>
          </a:p>
          <a:p>
            <a:r>
              <a:rPr lang="de-DE" dirty="0"/>
              <a:t>X = 120 cm</a:t>
            </a:r>
          </a:p>
        </p:txBody>
      </p:sp>
      <p:sp>
        <p:nvSpPr>
          <p:cNvPr id="145" name="Textfeld 144"/>
          <p:cNvSpPr txBox="1"/>
          <p:nvPr/>
        </p:nvSpPr>
        <p:spPr>
          <a:xfrm>
            <a:off x="6846249" y="1309734"/>
            <a:ext cx="344966" cy="276999"/>
          </a:xfrm>
          <a:prstGeom prst="rect">
            <a:avLst/>
          </a:prstGeom>
          <a:noFill/>
        </p:spPr>
        <p:txBody>
          <a:bodyPr wrap="none" rtlCol="0">
            <a:spAutoFit/>
          </a:bodyPr>
          <a:lstStyle/>
          <a:p>
            <a:r>
              <a:rPr lang="de-DE" sz="1200" dirty="0" smtClean="0"/>
              <a:t>C1</a:t>
            </a:r>
            <a:endParaRPr lang="de-DE" sz="1200" dirty="0"/>
          </a:p>
        </p:txBody>
      </p:sp>
      <p:sp>
        <p:nvSpPr>
          <p:cNvPr id="150" name="Textfeld 149"/>
          <p:cNvSpPr txBox="1"/>
          <p:nvPr/>
        </p:nvSpPr>
        <p:spPr>
          <a:xfrm>
            <a:off x="4255741" y="1878707"/>
            <a:ext cx="344966" cy="276999"/>
          </a:xfrm>
          <a:prstGeom prst="rect">
            <a:avLst/>
          </a:prstGeom>
          <a:noFill/>
        </p:spPr>
        <p:txBody>
          <a:bodyPr wrap="none" rtlCol="0">
            <a:spAutoFit/>
          </a:bodyPr>
          <a:lstStyle/>
          <a:p>
            <a:r>
              <a:rPr lang="de-DE" sz="1200" dirty="0" smtClean="0"/>
              <a:t>C1</a:t>
            </a:r>
            <a:endParaRPr lang="de-DE" sz="1200" dirty="0"/>
          </a:p>
        </p:txBody>
      </p:sp>
      <p:sp>
        <p:nvSpPr>
          <p:cNvPr id="151" name="Textfeld 150"/>
          <p:cNvSpPr txBox="1"/>
          <p:nvPr/>
        </p:nvSpPr>
        <p:spPr>
          <a:xfrm>
            <a:off x="4037817" y="4507755"/>
            <a:ext cx="344966" cy="276999"/>
          </a:xfrm>
          <a:prstGeom prst="rect">
            <a:avLst/>
          </a:prstGeom>
          <a:noFill/>
        </p:spPr>
        <p:txBody>
          <a:bodyPr wrap="none" rtlCol="0">
            <a:spAutoFit/>
          </a:bodyPr>
          <a:lstStyle/>
          <a:p>
            <a:r>
              <a:rPr lang="de-DE" sz="1200" dirty="0" smtClean="0"/>
              <a:t>C1</a:t>
            </a:r>
            <a:endParaRPr lang="de-DE" sz="1200" dirty="0"/>
          </a:p>
        </p:txBody>
      </p:sp>
      <p:sp>
        <p:nvSpPr>
          <p:cNvPr id="152" name="Textfeld 151"/>
          <p:cNvSpPr txBox="1"/>
          <p:nvPr/>
        </p:nvSpPr>
        <p:spPr>
          <a:xfrm>
            <a:off x="3831222" y="2547166"/>
            <a:ext cx="346570" cy="276999"/>
          </a:xfrm>
          <a:prstGeom prst="rect">
            <a:avLst/>
          </a:prstGeom>
          <a:noFill/>
        </p:spPr>
        <p:txBody>
          <a:bodyPr wrap="none" rtlCol="0">
            <a:spAutoFit/>
          </a:bodyPr>
          <a:lstStyle/>
          <a:p>
            <a:r>
              <a:rPr lang="de-DE" sz="1200" dirty="0" smtClean="0"/>
              <a:t>B1</a:t>
            </a:r>
            <a:endParaRPr lang="de-DE" sz="1200" dirty="0"/>
          </a:p>
        </p:txBody>
      </p:sp>
      <p:sp>
        <p:nvSpPr>
          <p:cNvPr id="153" name="Textfeld 152"/>
          <p:cNvSpPr txBox="1"/>
          <p:nvPr/>
        </p:nvSpPr>
        <p:spPr>
          <a:xfrm>
            <a:off x="5512517" y="5452416"/>
            <a:ext cx="344966" cy="276999"/>
          </a:xfrm>
          <a:prstGeom prst="rect">
            <a:avLst/>
          </a:prstGeom>
          <a:noFill/>
        </p:spPr>
        <p:txBody>
          <a:bodyPr wrap="none" rtlCol="0">
            <a:spAutoFit/>
          </a:bodyPr>
          <a:lstStyle/>
          <a:p>
            <a:r>
              <a:rPr lang="de-DE" sz="1200" dirty="0" smtClean="0"/>
              <a:t>C1</a:t>
            </a:r>
            <a:endParaRPr lang="de-DE" sz="1200" dirty="0"/>
          </a:p>
        </p:txBody>
      </p:sp>
      <p:sp>
        <p:nvSpPr>
          <p:cNvPr id="154" name="Textfeld 153"/>
          <p:cNvSpPr txBox="1"/>
          <p:nvPr/>
        </p:nvSpPr>
        <p:spPr>
          <a:xfrm>
            <a:off x="3725962" y="3543556"/>
            <a:ext cx="344966" cy="276999"/>
          </a:xfrm>
          <a:prstGeom prst="rect">
            <a:avLst/>
          </a:prstGeom>
          <a:noFill/>
        </p:spPr>
        <p:txBody>
          <a:bodyPr wrap="none" rtlCol="0">
            <a:spAutoFit/>
          </a:bodyPr>
          <a:lstStyle/>
          <a:p>
            <a:r>
              <a:rPr lang="de-DE" sz="1200" dirty="0" smtClean="0"/>
              <a:t>C1</a:t>
            </a:r>
            <a:endParaRPr lang="de-DE" sz="1200" dirty="0"/>
          </a:p>
        </p:txBody>
      </p:sp>
      <p:sp>
        <p:nvSpPr>
          <p:cNvPr id="155" name="Textfeld 154"/>
          <p:cNvSpPr txBox="1"/>
          <p:nvPr/>
        </p:nvSpPr>
        <p:spPr>
          <a:xfrm>
            <a:off x="4681737" y="5123109"/>
            <a:ext cx="346570" cy="276999"/>
          </a:xfrm>
          <a:prstGeom prst="rect">
            <a:avLst/>
          </a:prstGeom>
          <a:noFill/>
        </p:spPr>
        <p:txBody>
          <a:bodyPr wrap="none" rtlCol="0">
            <a:spAutoFit/>
          </a:bodyPr>
          <a:lstStyle/>
          <a:p>
            <a:r>
              <a:rPr lang="de-DE" sz="1200" dirty="0" smtClean="0"/>
              <a:t>B1</a:t>
            </a:r>
            <a:endParaRPr lang="de-DE" sz="1200" dirty="0"/>
          </a:p>
        </p:txBody>
      </p:sp>
      <p:sp>
        <p:nvSpPr>
          <p:cNvPr id="156" name="Textfeld 155"/>
          <p:cNvSpPr txBox="1"/>
          <p:nvPr/>
        </p:nvSpPr>
        <p:spPr>
          <a:xfrm>
            <a:off x="6451642" y="5461892"/>
            <a:ext cx="344966" cy="276999"/>
          </a:xfrm>
          <a:prstGeom prst="rect">
            <a:avLst/>
          </a:prstGeom>
          <a:noFill/>
        </p:spPr>
        <p:txBody>
          <a:bodyPr wrap="none" rtlCol="0">
            <a:spAutoFit/>
          </a:bodyPr>
          <a:lstStyle/>
          <a:p>
            <a:r>
              <a:rPr lang="de-DE" sz="1200" dirty="0" smtClean="0"/>
              <a:t>C1</a:t>
            </a:r>
            <a:endParaRPr lang="de-DE" sz="1200" dirty="0"/>
          </a:p>
        </p:txBody>
      </p:sp>
      <p:sp>
        <p:nvSpPr>
          <p:cNvPr id="157" name="Textfeld 156"/>
          <p:cNvSpPr txBox="1"/>
          <p:nvPr/>
        </p:nvSpPr>
        <p:spPr>
          <a:xfrm>
            <a:off x="8078800" y="3479332"/>
            <a:ext cx="344966" cy="276999"/>
          </a:xfrm>
          <a:prstGeom prst="rect">
            <a:avLst/>
          </a:prstGeom>
          <a:noFill/>
        </p:spPr>
        <p:txBody>
          <a:bodyPr wrap="none" rtlCol="0">
            <a:spAutoFit/>
          </a:bodyPr>
          <a:lstStyle/>
          <a:p>
            <a:r>
              <a:rPr lang="de-DE" sz="1200" dirty="0" smtClean="0"/>
              <a:t>C1</a:t>
            </a:r>
            <a:endParaRPr lang="de-DE" sz="1200" dirty="0"/>
          </a:p>
        </p:txBody>
      </p:sp>
      <p:sp>
        <p:nvSpPr>
          <p:cNvPr id="158" name="Textfeld 157"/>
          <p:cNvSpPr txBox="1"/>
          <p:nvPr/>
        </p:nvSpPr>
        <p:spPr>
          <a:xfrm>
            <a:off x="7237534" y="5038059"/>
            <a:ext cx="346570" cy="276999"/>
          </a:xfrm>
          <a:prstGeom prst="rect">
            <a:avLst/>
          </a:prstGeom>
          <a:noFill/>
        </p:spPr>
        <p:txBody>
          <a:bodyPr wrap="none" rtlCol="0">
            <a:spAutoFit/>
          </a:bodyPr>
          <a:lstStyle/>
          <a:p>
            <a:r>
              <a:rPr lang="de-DE" sz="1200" dirty="0" smtClean="0"/>
              <a:t>B1</a:t>
            </a:r>
            <a:endParaRPr lang="de-DE" sz="1200" dirty="0"/>
          </a:p>
        </p:txBody>
      </p:sp>
      <p:sp>
        <p:nvSpPr>
          <p:cNvPr id="159" name="Textfeld 158"/>
          <p:cNvSpPr txBox="1"/>
          <p:nvPr/>
        </p:nvSpPr>
        <p:spPr>
          <a:xfrm>
            <a:off x="7827670" y="4425649"/>
            <a:ext cx="344966" cy="276999"/>
          </a:xfrm>
          <a:prstGeom prst="rect">
            <a:avLst/>
          </a:prstGeom>
          <a:noFill/>
        </p:spPr>
        <p:txBody>
          <a:bodyPr wrap="none" rtlCol="0">
            <a:spAutoFit/>
          </a:bodyPr>
          <a:lstStyle/>
          <a:p>
            <a:r>
              <a:rPr lang="de-DE" sz="1200" dirty="0" smtClean="0"/>
              <a:t>C1</a:t>
            </a:r>
            <a:endParaRPr lang="de-DE" sz="1200" dirty="0"/>
          </a:p>
        </p:txBody>
      </p:sp>
      <p:sp>
        <p:nvSpPr>
          <p:cNvPr id="160" name="Textfeld 159"/>
          <p:cNvSpPr txBox="1"/>
          <p:nvPr/>
        </p:nvSpPr>
        <p:spPr>
          <a:xfrm>
            <a:off x="5232187" y="2109483"/>
            <a:ext cx="304892" cy="369332"/>
          </a:xfrm>
          <a:prstGeom prst="rect">
            <a:avLst/>
          </a:prstGeom>
          <a:noFill/>
        </p:spPr>
        <p:txBody>
          <a:bodyPr wrap="none" rtlCol="0">
            <a:spAutoFit/>
          </a:bodyPr>
          <a:lstStyle/>
          <a:p>
            <a:r>
              <a:rPr lang="de-DE" dirty="0" smtClean="0"/>
              <a:t>X</a:t>
            </a:r>
            <a:endParaRPr lang="de-DE" dirty="0"/>
          </a:p>
        </p:txBody>
      </p:sp>
      <p:grpSp>
        <p:nvGrpSpPr>
          <p:cNvPr id="177" name="Gruppieren 176"/>
          <p:cNvGrpSpPr/>
          <p:nvPr/>
        </p:nvGrpSpPr>
        <p:grpSpPr>
          <a:xfrm>
            <a:off x="2700121" y="35128"/>
            <a:ext cx="6537012" cy="6503274"/>
            <a:chOff x="2700121" y="59775"/>
            <a:chExt cx="6537012" cy="6554827"/>
          </a:xfrm>
        </p:grpSpPr>
        <p:grpSp>
          <p:nvGrpSpPr>
            <p:cNvPr id="138" name="Gruppieren 137"/>
            <p:cNvGrpSpPr/>
            <p:nvPr/>
          </p:nvGrpSpPr>
          <p:grpSpPr>
            <a:xfrm>
              <a:off x="2700121" y="357554"/>
              <a:ext cx="6537012" cy="6257048"/>
              <a:chOff x="2700121" y="357554"/>
              <a:chExt cx="6537012" cy="6257048"/>
            </a:xfrm>
          </p:grpSpPr>
          <p:cxnSp>
            <p:nvCxnSpPr>
              <p:cNvPr id="7" name="Gerader Verbinder 6"/>
              <p:cNvCxnSpPr/>
              <p:nvPr/>
            </p:nvCxnSpPr>
            <p:spPr>
              <a:xfrm>
                <a:off x="6652846" y="357554"/>
                <a:ext cx="1242646" cy="50409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7895492" y="861646"/>
                <a:ext cx="948477" cy="100232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5429378" y="357554"/>
                <a:ext cx="1223468"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flipH="1">
                <a:off x="9122833" y="3043767"/>
                <a:ext cx="114300" cy="13335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a:xfrm flipH="1">
                <a:off x="8462433" y="4377267"/>
                <a:ext cx="660400" cy="11797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a:off x="8843969" y="1863970"/>
                <a:ext cx="393164" cy="11797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flipH="1">
                <a:off x="6160771" y="6302427"/>
                <a:ext cx="1301474" cy="31217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flipH="1" flipV="1">
                <a:off x="4832995" y="6364432"/>
                <a:ext cx="1327776" cy="25017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flipH="1">
                <a:off x="7462245" y="5557181"/>
                <a:ext cx="995544" cy="74524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rot="8623816" flipH="1">
                <a:off x="3404291" y="4401859"/>
                <a:ext cx="114300" cy="13335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rot="8623816" flipH="1">
                <a:off x="2700121" y="3236398"/>
                <a:ext cx="660400" cy="117979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a:xfrm flipH="1" flipV="1">
                <a:off x="3809805" y="5639981"/>
                <a:ext cx="1023190" cy="72445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a:xfrm rot="12956105" flipH="1">
                <a:off x="3711193" y="773086"/>
                <a:ext cx="114300" cy="13335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flipV="1">
                <a:off x="2950031" y="1946153"/>
                <a:ext cx="380743" cy="1207229"/>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6" name="Gruppieren 175"/>
            <p:cNvGrpSpPr/>
            <p:nvPr/>
          </p:nvGrpSpPr>
          <p:grpSpPr>
            <a:xfrm>
              <a:off x="4096372" y="59775"/>
              <a:ext cx="1320824" cy="1179797"/>
              <a:chOff x="4096372" y="59775"/>
              <a:chExt cx="1320824" cy="1179797"/>
            </a:xfrm>
          </p:grpSpPr>
          <p:cxnSp>
            <p:nvCxnSpPr>
              <p:cNvPr id="46" name="Gerader Verbinder 45"/>
              <p:cNvCxnSpPr/>
              <p:nvPr/>
            </p:nvCxnSpPr>
            <p:spPr>
              <a:xfrm rot="12956105" flipH="1">
                <a:off x="4489260" y="59775"/>
                <a:ext cx="660400" cy="1179797"/>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1" name="Gerader Verbinder 160"/>
              <p:cNvCxnSpPr/>
              <p:nvPr/>
            </p:nvCxnSpPr>
            <p:spPr>
              <a:xfrm>
                <a:off x="4096372" y="684526"/>
                <a:ext cx="118442" cy="25622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Gerader Verbinder 174"/>
              <p:cNvCxnSpPr/>
              <p:nvPr/>
            </p:nvCxnSpPr>
            <p:spPr>
              <a:xfrm>
                <a:off x="5294192" y="111328"/>
                <a:ext cx="123004" cy="26609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05" name="Bogen 104"/>
          <p:cNvSpPr/>
          <p:nvPr/>
        </p:nvSpPr>
        <p:spPr>
          <a:xfrm rot="10800000">
            <a:off x="5123206" y="2520171"/>
            <a:ext cx="1815110" cy="1815110"/>
          </a:xfrm>
          <a:prstGeom prst="arc">
            <a:avLst>
              <a:gd name="adj1" fmla="val 7851442"/>
              <a:gd name="adj2" fmla="val 5546124"/>
            </a:avLst>
          </a:prstGeom>
          <a:noFill/>
          <a:ln w="101600">
            <a:gradFill>
              <a:gsLst>
                <a:gs pos="0">
                  <a:srgbClr val="FF0000">
                    <a:lumMod val="9000"/>
                    <a:lumOff val="91000"/>
                  </a:srgbClr>
                </a:gs>
                <a:gs pos="100000">
                  <a:schemeClr val="accent1">
                    <a:lumMod val="45000"/>
                    <a:lumOff val="55000"/>
                  </a:schemeClr>
                </a:gs>
                <a:gs pos="0">
                  <a:schemeClr val="accent1">
                    <a:lumMod val="40000"/>
                    <a:lumOff val="6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6" name="Bogen 105"/>
          <p:cNvSpPr/>
          <p:nvPr/>
        </p:nvSpPr>
        <p:spPr>
          <a:xfrm rot="10800000">
            <a:off x="5465466" y="2866561"/>
            <a:ext cx="1125496" cy="1125496"/>
          </a:xfrm>
          <a:prstGeom prst="arc">
            <a:avLst>
              <a:gd name="adj1" fmla="val 7775253"/>
              <a:gd name="adj2" fmla="val 4286476"/>
            </a:avLst>
          </a:prstGeom>
          <a:noFill/>
          <a:ln w="101600">
            <a:gradFill>
              <a:gsLst>
                <a:gs pos="100000">
                  <a:srgbClr val="FF0000">
                    <a:lumMod val="20000"/>
                    <a:lumOff val="80000"/>
                  </a:srgbClr>
                </a:gs>
                <a:gs pos="100000">
                  <a:schemeClr val="accent1">
                    <a:lumMod val="45000"/>
                    <a:lumOff val="55000"/>
                  </a:schemeClr>
                </a:gs>
                <a:gs pos="100000">
                  <a:schemeClr val="accent1">
                    <a:lumMod val="40000"/>
                    <a:lumOff val="6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7" name="Bogen 106"/>
          <p:cNvSpPr/>
          <p:nvPr/>
        </p:nvSpPr>
        <p:spPr>
          <a:xfrm rot="5400000">
            <a:off x="5844306" y="643898"/>
            <a:ext cx="270058" cy="300131"/>
          </a:xfrm>
          <a:prstGeom prst="arc">
            <a:avLst>
              <a:gd name="adj1" fmla="val 16004547"/>
              <a:gd name="adj2" fmla="val 21488692"/>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8" name="Bogen 107"/>
          <p:cNvSpPr/>
          <p:nvPr/>
        </p:nvSpPr>
        <p:spPr>
          <a:xfrm rot="12786298">
            <a:off x="7833472" y="976270"/>
            <a:ext cx="350869" cy="350869"/>
          </a:xfrm>
          <a:prstGeom prst="arc">
            <a:avLst>
              <a:gd name="adj1" fmla="val 16327184"/>
              <a:gd name="adj2" fmla="val 596920"/>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09" name="Gerader Verbinder 108"/>
          <p:cNvCxnSpPr/>
          <p:nvPr/>
        </p:nvCxnSpPr>
        <p:spPr>
          <a:xfrm flipH="1">
            <a:off x="6131551" y="400399"/>
            <a:ext cx="26951" cy="407887"/>
          </a:xfrm>
          <a:prstGeom prst="line">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6" name="Bogen 115"/>
          <p:cNvSpPr/>
          <p:nvPr/>
        </p:nvSpPr>
        <p:spPr>
          <a:xfrm rot="9442957">
            <a:off x="5879917" y="2185055"/>
            <a:ext cx="337807" cy="337807"/>
          </a:xfrm>
          <a:prstGeom prst="arc">
            <a:avLst>
              <a:gd name="adj1" fmla="val 12413912"/>
              <a:gd name="adj2" fmla="val 17663117"/>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4" name="Bogen 123"/>
          <p:cNvSpPr/>
          <p:nvPr/>
        </p:nvSpPr>
        <p:spPr>
          <a:xfrm rot="4310339">
            <a:off x="5745617" y="2892751"/>
            <a:ext cx="337807" cy="337807"/>
          </a:xfrm>
          <a:prstGeom prst="arc">
            <a:avLst>
              <a:gd name="adj1" fmla="val 10235324"/>
              <a:gd name="adj2" fmla="val 17649847"/>
            </a:avLst>
          </a:prstGeom>
          <a:noFill/>
          <a:ln w="101600">
            <a:gradFill>
              <a:gsLst>
                <a:gs pos="100000">
                  <a:srgbClr val="FF0000">
                    <a:lumMod val="20000"/>
                    <a:lumOff val="80000"/>
                  </a:srgbClr>
                </a:gs>
                <a:gs pos="100000">
                  <a:schemeClr val="accent1">
                    <a:lumMod val="45000"/>
                    <a:lumOff val="55000"/>
                  </a:schemeClr>
                </a:gs>
                <a:gs pos="100000">
                  <a:schemeClr val="accent1">
                    <a:lumMod val="40000"/>
                    <a:lumOff val="6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9" name="Bogen 128"/>
          <p:cNvSpPr/>
          <p:nvPr/>
        </p:nvSpPr>
        <p:spPr>
          <a:xfrm rot="7770155">
            <a:off x="6339427" y="2722881"/>
            <a:ext cx="346284" cy="310680"/>
          </a:xfrm>
          <a:prstGeom prst="arc">
            <a:avLst>
              <a:gd name="adj1" fmla="val 344565"/>
              <a:gd name="adj2" fmla="val 10897194"/>
            </a:avLst>
          </a:prstGeom>
          <a:noFill/>
          <a:ln w="101600">
            <a:gradFill flip="none" rotWithShape="1">
              <a:gsLst>
                <a:gs pos="100000">
                  <a:srgbClr val="FF0000">
                    <a:lumMod val="20000"/>
                    <a:lumOff val="80000"/>
                  </a:srgbClr>
                </a:gs>
                <a:gs pos="0">
                  <a:schemeClr val="accent1">
                    <a:lumMod val="45000"/>
                    <a:lumOff val="55000"/>
                  </a:schemeClr>
                </a:gs>
                <a:gs pos="19000">
                  <a:schemeClr val="accent1">
                    <a:lumMod val="50000"/>
                    <a:lumOff val="50000"/>
                  </a:schemeClr>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5" name="Bogen 164"/>
          <p:cNvSpPr/>
          <p:nvPr/>
        </p:nvSpPr>
        <p:spPr>
          <a:xfrm rot="16388364">
            <a:off x="6475278" y="649993"/>
            <a:ext cx="337807" cy="337807"/>
          </a:xfrm>
          <a:prstGeom prst="arc">
            <a:avLst>
              <a:gd name="adj1" fmla="val 10951863"/>
              <a:gd name="adj2" fmla="val 16036161"/>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5" name="Textfeld 64"/>
          <p:cNvSpPr txBox="1"/>
          <p:nvPr/>
        </p:nvSpPr>
        <p:spPr>
          <a:xfrm>
            <a:off x="5577418" y="264099"/>
            <a:ext cx="309700" cy="369332"/>
          </a:xfrm>
          <a:prstGeom prst="rect">
            <a:avLst/>
          </a:prstGeom>
          <a:noFill/>
        </p:spPr>
        <p:txBody>
          <a:bodyPr wrap="none" rtlCol="0">
            <a:spAutoFit/>
          </a:bodyPr>
          <a:lstStyle/>
          <a:p>
            <a:r>
              <a:rPr lang="de-DE" dirty="0" smtClean="0"/>
              <a:t>B</a:t>
            </a:r>
            <a:endParaRPr lang="de-DE" dirty="0"/>
          </a:p>
        </p:txBody>
      </p:sp>
      <p:sp>
        <p:nvSpPr>
          <p:cNvPr id="125" name="Textfeld 124"/>
          <p:cNvSpPr txBox="1"/>
          <p:nvPr/>
        </p:nvSpPr>
        <p:spPr>
          <a:xfrm>
            <a:off x="5535881" y="35128"/>
            <a:ext cx="653833" cy="276999"/>
          </a:xfrm>
          <a:prstGeom prst="rect">
            <a:avLst/>
          </a:prstGeom>
          <a:noFill/>
        </p:spPr>
        <p:txBody>
          <a:bodyPr wrap="none" rtlCol="0">
            <a:spAutoFit/>
          </a:bodyPr>
          <a:lstStyle/>
          <a:p>
            <a:r>
              <a:rPr lang="de-DE" sz="1200" dirty="0" smtClean="0"/>
              <a:t>Norden</a:t>
            </a:r>
            <a:endParaRPr lang="de-DE" sz="1200" dirty="0"/>
          </a:p>
        </p:txBody>
      </p:sp>
      <p:sp>
        <p:nvSpPr>
          <p:cNvPr id="146" name="Textfeld 145"/>
          <p:cNvSpPr txBox="1"/>
          <p:nvPr/>
        </p:nvSpPr>
        <p:spPr>
          <a:xfrm>
            <a:off x="5698327" y="1131154"/>
            <a:ext cx="346570" cy="276999"/>
          </a:xfrm>
          <a:prstGeom prst="rect">
            <a:avLst/>
          </a:prstGeom>
          <a:noFill/>
        </p:spPr>
        <p:txBody>
          <a:bodyPr wrap="none" rtlCol="0">
            <a:spAutoFit/>
          </a:bodyPr>
          <a:lstStyle/>
          <a:p>
            <a:r>
              <a:rPr lang="de-DE" sz="1200" dirty="0" smtClean="0"/>
              <a:t>B1</a:t>
            </a:r>
            <a:endParaRPr lang="de-DE" sz="1200" dirty="0"/>
          </a:p>
        </p:txBody>
      </p:sp>
      <p:sp>
        <p:nvSpPr>
          <p:cNvPr id="143" name="Textfeld 142"/>
          <p:cNvSpPr txBox="1"/>
          <p:nvPr/>
        </p:nvSpPr>
        <p:spPr>
          <a:xfrm>
            <a:off x="5040732" y="3511637"/>
            <a:ext cx="2019784" cy="369332"/>
          </a:xfrm>
          <a:prstGeom prst="rect">
            <a:avLst/>
          </a:prstGeom>
          <a:noFill/>
        </p:spPr>
        <p:txBody>
          <a:bodyPr wrap="none" rtlCol="0">
            <a:spAutoFit/>
          </a:bodyPr>
          <a:lstStyle/>
          <a:p>
            <a:r>
              <a:rPr lang="de-DE" dirty="0" smtClean="0">
                <a:sym typeface="Wingdings" panose="05000000000000000000" pitchFamily="2" charset="2"/>
              </a:rPr>
              <a:t>   </a:t>
            </a:r>
            <a:r>
              <a:rPr lang="de-DE" dirty="0" err="1" smtClean="0">
                <a:sym typeface="Wingdings" panose="05000000000000000000" pitchFamily="2" charset="2"/>
              </a:rPr>
              <a:t>ca</a:t>
            </a:r>
            <a:r>
              <a:rPr lang="de-DE" dirty="0" smtClean="0">
                <a:sym typeface="Wingdings" panose="05000000000000000000" pitchFamily="2" charset="2"/>
              </a:rPr>
              <a:t> 2 m   </a:t>
            </a:r>
            <a:endParaRPr lang="de-DE" dirty="0"/>
          </a:p>
        </p:txBody>
      </p:sp>
      <p:sp>
        <p:nvSpPr>
          <p:cNvPr id="171" name="Textfeld 170"/>
          <p:cNvSpPr txBox="1"/>
          <p:nvPr/>
        </p:nvSpPr>
        <p:spPr>
          <a:xfrm>
            <a:off x="6956451" y="11537"/>
            <a:ext cx="976549" cy="369332"/>
          </a:xfrm>
          <a:prstGeom prst="rect">
            <a:avLst/>
          </a:prstGeom>
          <a:noFill/>
        </p:spPr>
        <p:txBody>
          <a:bodyPr wrap="none" rtlCol="0">
            <a:spAutoFit/>
          </a:bodyPr>
          <a:lstStyle/>
          <a:p>
            <a:r>
              <a:rPr lang="de-DE" dirty="0" smtClean="0"/>
              <a:t>Sommer</a:t>
            </a:r>
            <a:endParaRPr lang="de-DE" dirty="0"/>
          </a:p>
        </p:txBody>
      </p:sp>
      <p:sp>
        <p:nvSpPr>
          <p:cNvPr id="172" name="Textfeld 171"/>
          <p:cNvSpPr txBox="1"/>
          <p:nvPr/>
        </p:nvSpPr>
        <p:spPr>
          <a:xfrm>
            <a:off x="4475153" y="6521038"/>
            <a:ext cx="832472" cy="369332"/>
          </a:xfrm>
          <a:prstGeom prst="rect">
            <a:avLst/>
          </a:prstGeom>
          <a:noFill/>
        </p:spPr>
        <p:txBody>
          <a:bodyPr wrap="none" rtlCol="0">
            <a:spAutoFit/>
          </a:bodyPr>
          <a:lstStyle/>
          <a:p>
            <a:r>
              <a:rPr lang="de-DE" dirty="0" smtClean="0"/>
              <a:t>Winter</a:t>
            </a:r>
            <a:endParaRPr lang="de-DE" dirty="0"/>
          </a:p>
        </p:txBody>
      </p:sp>
      <p:sp>
        <p:nvSpPr>
          <p:cNvPr id="185" name="Textfeld 184"/>
          <p:cNvSpPr txBox="1"/>
          <p:nvPr/>
        </p:nvSpPr>
        <p:spPr>
          <a:xfrm>
            <a:off x="1889380" y="5962793"/>
            <a:ext cx="1389226" cy="646331"/>
          </a:xfrm>
          <a:prstGeom prst="rect">
            <a:avLst/>
          </a:prstGeom>
          <a:noFill/>
        </p:spPr>
        <p:txBody>
          <a:bodyPr wrap="none" rtlCol="0">
            <a:spAutoFit/>
          </a:bodyPr>
          <a:lstStyle/>
          <a:p>
            <a:pPr algn="ctr"/>
            <a:r>
              <a:rPr lang="de-DE" dirty="0" smtClean="0"/>
              <a:t>Warme Seite</a:t>
            </a:r>
          </a:p>
          <a:p>
            <a:pPr algn="ctr"/>
            <a:r>
              <a:rPr lang="de-DE" dirty="0" smtClean="0"/>
              <a:t>Sonne</a:t>
            </a:r>
            <a:endParaRPr lang="de-DE" dirty="0"/>
          </a:p>
        </p:txBody>
      </p:sp>
      <p:sp>
        <p:nvSpPr>
          <p:cNvPr id="186" name="Textfeld 185"/>
          <p:cNvSpPr txBox="1"/>
          <p:nvPr/>
        </p:nvSpPr>
        <p:spPr>
          <a:xfrm>
            <a:off x="8585659" y="283530"/>
            <a:ext cx="1171283" cy="646331"/>
          </a:xfrm>
          <a:prstGeom prst="rect">
            <a:avLst/>
          </a:prstGeom>
          <a:noFill/>
        </p:spPr>
        <p:txBody>
          <a:bodyPr wrap="none" rtlCol="0">
            <a:spAutoFit/>
          </a:bodyPr>
          <a:lstStyle/>
          <a:p>
            <a:pPr algn="ctr"/>
            <a:r>
              <a:rPr lang="de-DE" dirty="0" smtClean="0"/>
              <a:t>Kalte Seite</a:t>
            </a:r>
          </a:p>
          <a:p>
            <a:pPr algn="ctr"/>
            <a:r>
              <a:rPr lang="de-DE" dirty="0" smtClean="0"/>
              <a:t>Schatten</a:t>
            </a:r>
            <a:endParaRPr lang="de-DE" dirty="0"/>
          </a:p>
        </p:txBody>
      </p:sp>
      <p:sp>
        <p:nvSpPr>
          <p:cNvPr id="111" name="Bogen 110"/>
          <p:cNvSpPr/>
          <p:nvPr/>
        </p:nvSpPr>
        <p:spPr>
          <a:xfrm rot="3142236">
            <a:off x="3977533" y="1104651"/>
            <a:ext cx="278039" cy="305401"/>
          </a:xfrm>
          <a:prstGeom prst="arc">
            <a:avLst>
              <a:gd name="adj1" fmla="val 15954893"/>
              <a:gd name="adj2" fmla="val 21488692"/>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13" name="Gerader Verbinder 112"/>
          <p:cNvCxnSpPr/>
          <p:nvPr/>
        </p:nvCxnSpPr>
        <p:spPr>
          <a:xfrm>
            <a:off x="4157275" y="1071817"/>
            <a:ext cx="84825" cy="99075"/>
          </a:xfrm>
          <a:prstGeom prst="line">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Gerader Verbinder 118"/>
          <p:cNvCxnSpPr/>
          <p:nvPr/>
        </p:nvCxnSpPr>
        <p:spPr>
          <a:xfrm flipH="1">
            <a:off x="7875427" y="964083"/>
            <a:ext cx="69484" cy="77984"/>
          </a:xfrm>
          <a:prstGeom prst="line">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8" name="Gerade Verbindung mit Pfeil 177"/>
          <p:cNvCxnSpPr/>
          <p:nvPr/>
        </p:nvCxnSpPr>
        <p:spPr>
          <a:xfrm flipH="1">
            <a:off x="6295308" y="197734"/>
            <a:ext cx="701585" cy="29012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8" name="Gerader Verbinder 147"/>
          <p:cNvCxnSpPr/>
          <p:nvPr/>
        </p:nvCxnSpPr>
        <p:spPr>
          <a:xfrm flipV="1">
            <a:off x="5620425" y="6071954"/>
            <a:ext cx="13933" cy="313455"/>
          </a:xfrm>
          <a:prstGeom prst="line">
            <a:avLst/>
          </a:prstGeom>
          <a:noFill/>
          <a:ln w="101600">
            <a:gradFill>
              <a:gsLst>
                <a:gs pos="100000">
                  <a:srgbClr val="FF0000">
                    <a:lumMod val="50000"/>
                    <a:lumOff val="50000"/>
                  </a:srgbClr>
                </a:gs>
                <a:gs pos="100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4" name="Bogen 163"/>
          <p:cNvSpPr/>
          <p:nvPr/>
        </p:nvSpPr>
        <p:spPr>
          <a:xfrm rot="16577470">
            <a:off x="5946801" y="5980028"/>
            <a:ext cx="270058" cy="300131"/>
          </a:xfrm>
          <a:prstGeom prst="arc">
            <a:avLst>
              <a:gd name="adj1" fmla="val 16295952"/>
              <a:gd name="adj2" fmla="val 854920"/>
            </a:avLst>
          </a:prstGeom>
          <a:noFill/>
          <a:ln w="101600">
            <a:gradFill>
              <a:gsLst>
                <a:gs pos="100000">
                  <a:srgbClr val="FF0000">
                    <a:lumMod val="50000"/>
                    <a:lumOff val="50000"/>
                  </a:srgbClr>
                </a:gs>
                <a:gs pos="100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6" name="Bogen 165"/>
          <p:cNvSpPr/>
          <p:nvPr/>
        </p:nvSpPr>
        <p:spPr>
          <a:xfrm rot="1406456">
            <a:off x="5160050" y="6162158"/>
            <a:ext cx="350869" cy="350869"/>
          </a:xfrm>
          <a:prstGeom prst="arc">
            <a:avLst>
              <a:gd name="adj1" fmla="val 15731090"/>
              <a:gd name="adj2" fmla="val 20857641"/>
            </a:avLst>
          </a:prstGeom>
          <a:noFill/>
          <a:ln w="101600">
            <a:gradFill>
              <a:gsLst>
                <a:gs pos="100000">
                  <a:srgbClr val="FF0000">
                    <a:lumMod val="50000"/>
                    <a:lumOff val="50000"/>
                  </a:srgbClr>
                </a:gs>
                <a:gs pos="100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67" name="Gerader Verbinder 166"/>
          <p:cNvCxnSpPr/>
          <p:nvPr/>
        </p:nvCxnSpPr>
        <p:spPr>
          <a:xfrm flipV="1">
            <a:off x="5867720" y="6084059"/>
            <a:ext cx="66065" cy="323244"/>
          </a:xfrm>
          <a:prstGeom prst="line">
            <a:avLst/>
          </a:prstGeom>
          <a:noFill/>
          <a:ln w="101600">
            <a:gradFill>
              <a:gsLst>
                <a:gs pos="100000">
                  <a:srgbClr val="FF0000">
                    <a:lumMod val="50000"/>
                    <a:lumOff val="50000"/>
                  </a:srgbClr>
                </a:gs>
                <a:gs pos="100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8" name="Bogen 167"/>
          <p:cNvSpPr/>
          <p:nvPr/>
        </p:nvSpPr>
        <p:spPr>
          <a:xfrm rot="5777470">
            <a:off x="5297288" y="5916795"/>
            <a:ext cx="337807" cy="337807"/>
          </a:xfrm>
          <a:prstGeom prst="arc">
            <a:avLst>
              <a:gd name="adj1" fmla="val 10951863"/>
              <a:gd name="adj2" fmla="val 16036161"/>
            </a:avLst>
          </a:prstGeom>
          <a:noFill/>
          <a:ln w="101600">
            <a:gradFill>
              <a:gsLst>
                <a:gs pos="100000">
                  <a:srgbClr val="FF0000">
                    <a:lumMod val="50000"/>
                    <a:lumOff val="50000"/>
                  </a:srgbClr>
                </a:gs>
                <a:gs pos="100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9" name="Bogen 168"/>
          <p:cNvSpPr/>
          <p:nvPr/>
        </p:nvSpPr>
        <p:spPr>
          <a:xfrm rot="16200000">
            <a:off x="5997978" y="6270793"/>
            <a:ext cx="278039" cy="305401"/>
          </a:xfrm>
          <a:prstGeom prst="arc">
            <a:avLst>
              <a:gd name="adj1" fmla="val 16158119"/>
              <a:gd name="adj2" fmla="val 21488692"/>
            </a:avLst>
          </a:prstGeom>
          <a:noFill/>
          <a:ln w="101600">
            <a:gradFill>
              <a:gsLst>
                <a:gs pos="100000">
                  <a:srgbClr val="FF0000">
                    <a:lumMod val="50000"/>
                    <a:lumOff val="50000"/>
                  </a:srgbClr>
                </a:gs>
                <a:gs pos="100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79" name="Gerade Verbindung mit Pfeil 178"/>
          <p:cNvCxnSpPr/>
          <p:nvPr/>
        </p:nvCxnSpPr>
        <p:spPr>
          <a:xfrm flipV="1">
            <a:off x="5233815" y="6341828"/>
            <a:ext cx="518089" cy="405754"/>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2" name="Rechteck 121"/>
          <p:cNvSpPr/>
          <p:nvPr/>
        </p:nvSpPr>
        <p:spPr>
          <a:xfrm rot="4292111">
            <a:off x="7711859" y="2560209"/>
            <a:ext cx="907354" cy="291974"/>
          </a:xfrm>
          <a:prstGeom prst="rect">
            <a:avLst/>
          </a:prstGeom>
          <a:pattFill prst="dkHorz">
            <a:fgClr>
              <a:schemeClr val="accent2">
                <a:lumMod val="60000"/>
                <a:lumOff val="40000"/>
              </a:schemeClr>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0" name="Rechteck 129"/>
          <p:cNvSpPr/>
          <p:nvPr/>
        </p:nvSpPr>
        <p:spPr>
          <a:xfrm rot="2820000">
            <a:off x="7223862" y="1824025"/>
            <a:ext cx="984659" cy="291974"/>
          </a:xfrm>
          <a:prstGeom prst="rect">
            <a:avLst/>
          </a:prstGeom>
          <a:pattFill prst="dkHorz">
            <a:fgClr>
              <a:schemeClr val="accent2">
                <a:lumMod val="60000"/>
                <a:lumOff val="40000"/>
              </a:schemeClr>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3" name="Textfeld 132"/>
          <p:cNvSpPr txBox="1"/>
          <p:nvPr/>
        </p:nvSpPr>
        <p:spPr>
          <a:xfrm>
            <a:off x="7353999" y="2031582"/>
            <a:ext cx="344966" cy="276999"/>
          </a:xfrm>
          <a:prstGeom prst="rect">
            <a:avLst/>
          </a:prstGeom>
          <a:noFill/>
        </p:spPr>
        <p:txBody>
          <a:bodyPr wrap="none" rtlCol="0">
            <a:spAutoFit/>
          </a:bodyPr>
          <a:lstStyle/>
          <a:p>
            <a:r>
              <a:rPr lang="de-DE" sz="1200" dirty="0" smtClean="0"/>
              <a:t>C1</a:t>
            </a:r>
            <a:endParaRPr lang="de-DE" sz="1200" dirty="0"/>
          </a:p>
        </p:txBody>
      </p:sp>
      <p:sp>
        <p:nvSpPr>
          <p:cNvPr id="136" name="Textfeld 135"/>
          <p:cNvSpPr txBox="1"/>
          <p:nvPr/>
        </p:nvSpPr>
        <p:spPr>
          <a:xfrm>
            <a:off x="7722207" y="2671421"/>
            <a:ext cx="346570" cy="276999"/>
          </a:xfrm>
          <a:prstGeom prst="rect">
            <a:avLst/>
          </a:prstGeom>
          <a:noFill/>
        </p:spPr>
        <p:txBody>
          <a:bodyPr wrap="none" rtlCol="0">
            <a:spAutoFit/>
          </a:bodyPr>
          <a:lstStyle/>
          <a:p>
            <a:r>
              <a:rPr lang="de-DE" sz="1200" dirty="0" smtClean="0"/>
              <a:t>B1</a:t>
            </a:r>
            <a:endParaRPr lang="de-DE" sz="1200" dirty="0"/>
          </a:p>
        </p:txBody>
      </p:sp>
      <p:sp>
        <p:nvSpPr>
          <p:cNvPr id="137" name="Textfeld 136"/>
          <p:cNvSpPr txBox="1"/>
          <p:nvPr/>
        </p:nvSpPr>
        <p:spPr>
          <a:xfrm>
            <a:off x="85726" y="1449502"/>
            <a:ext cx="2541253" cy="1498917"/>
          </a:xfrm>
          <a:prstGeom prst="rect">
            <a:avLst/>
          </a:prstGeom>
          <a:noFill/>
        </p:spPr>
        <p:txBody>
          <a:bodyPr wrap="square" rtlCol="0">
            <a:normAutofit/>
          </a:bodyPr>
          <a:lstStyle/>
          <a:p>
            <a:r>
              <a:rPr lang="de-DE" dirty="0" smtClean="0"/>
              <a:t>Im Sommer mit Fan &amp; Sogeffekt die kühlere Luft verteilen, im Winter mit Fan? die wärmere Luft verteilen.</a:t>
            </a:r>
            <a:endParaRPr lang="de-DE" dirty="0"/>
          </a:p>
        </p:txBody>
      </p:sp>
      <p:sp>
        <p:nvSpPr>
          <p:cNvPr id="140" name="Textfeld 139"/>
          <p:cNvSpPr txBox="1"/>
          <p:nvPr/>
        </p:nvSpPr>
        <p:spPr>
          <a:xfrm>
            <a:off x="7063938" y="3250009"/>
            <a:ext cx="1205779" cy="369332"/>
          </a:xfrm>
          <a:prstGeom prst="rect">
            <a:avLst/>
          </a:prstGeom>
          <a:noFill/>
        </p:spPr>
        <p:txBody>
          <a:bodyPr wrap="none" rtlCol="0">
            <a:spAutoFit/>
          </a:bodyPr>
          <a:lstStyle/>
          <a:p>
            <a:r>
              <a:rPr lang="de-DE" dirty="0" smtClean="0">
                <a:sym typeface="Wingdings" panose="05000000000000000000" pitchFamily="2" charset="2"/>
              </a:rPr>
              <a:t>75 cm</a:t>
            </a:r>
            <a:endParaRPr lang="de-DE" dirty="0"/>
          </a:p>
        </p:txBody>
      </p:sp>
      <p:sp>
        <p:nvSpPr>
          <p:cNvPr id="162" name="Textfeld 161"/>
          <p:cNvSpPr txBox="1"/>
          <p:nvPr/>
        </p:nvSpPr>
        <p:spPr>
          <a:xfrm>
            <a:off x="8138664" y="3245022"/>
            <a:ext cx="1127232" cy="369332"/>
          </a:xfrm>
          <a:prstGeom prst="rect">
            <a:avLst/>
          </a:prstGeom>
          <a:noFill/>
        </p:spPr>
        <p:txBody>
          <a:bodyPr wrap="none" rtlCol="0">
            <a:spAutoFit/>
          </a:bodyPr>
          <a:lstStyle/>
          <a:p>
            <a:r>
              <a:rPr lang="de-DE" dirty="0" smtClean="0">
                <a:sym typeface="Wingdings" panose="05000000000000000000" pitchFamily="2" charset="2"/>
              </a:rPr>
              <a:t> 1 m </a:t>
            </a:r>
            <a:endParaRPr lang="de-DE" dirty="0"/>
          </a:p>
        </p:txBody>
      </p:sp>
      <p:pic>
        <p:nvPicPr>
          <p:cNvPr id="163" name="Grafik 1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431" y="4718495"/>
            <a:ext cx="2747850" cy="1889943"/>
          </a:xfrm>
          <a:prstGeom prst="rect">
            <a:avLst/>
          </a:prstGeom>
        </p:spPr>
      </p:pic>
      <p:sp>
        <p:nvSpPr>
          <p:cNvPr id="173" name="Textfeld 172"/>
          <p:cNvSpPr txBox="1"/>
          <p:nvPr/>
        </p:nvSpPr>
        <p:spPr>
          <a:xfrm>
            <a:off x="9870095" y="4079571"/>
            <a:ext cx="1765227" cy="646331"/>
          </a:xfrm>
          <a:prstGeom prst="rect">
            <a:avLst/>
          </a:prstGeom>
          <a:noFill/>
        </p:spPr>
        <p:txBody>
          <a:bodyPr wrap="none" rtlCol="0">
            <a:spAutoFit/>
          </a:bodyPr>
          <a:lstStyle/>
          <a:p>
            <a:pPr algn="ctr"/>
            <a:r>
              <a:rPr lang="de-DE" dirty="0" smtClean="0"/>
              <a:t>Gebläse </a:t>
            </a:r>
            <a:r>
              <a:rPr lang="de-DE" dirty="0"/>
              <a:t>Ø </a:t>
            </a:r>
            <a:r>
              <a:rPr lang="de-DE" dirty="0" smtClean="0"/>
              <a:t>10 </a:t>
            </a:r>
            <a:r>
              <a:rPr lang="de-DE" dirty="0"/>
              <a:t>cm</a:t>
            </a:r>
          </a:p>
          <a:p>
            <a:pPr algn="ctr"/>
            <a:r>
              <a:rPr lang="de-DE" dirty="0" smtClean="0"/>
              <a:t>für die Rohre</a:t>
            </a:r>
            <a:endParaRPr lang="de-DE" dirty="0"/>
          </a:p>
        </p:txBody>
      </p:sp>
    </p:spTree>
    <p:extLst>
      <p:ext uri="{BB962C8B-B14F-4D97-AF65-F5344CB8AC3E}">
        <p14:creationId xmlns:p14="http://schemas.microsoft.com/office/powerpoint/2010/main" val="2321577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1471</Words>
  <Application>Microsoft Office PowerPoint</Application>
  <PresentationFormat>Breitbild</PresentationFormat>
  <Paragraphs>755</Paragraphs>
  <Slides>24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24</vt:i4>
      </vt:variant>
    </vt:vector>
  </HeadingPairs>
  <TitlesOfParts>
    <vt:vector size="30" baseType="lpstr">
      <vt:lpstr>Arial</vt:lpstr>
      <vt:lpstr>Calibri</vt:lpstr>
      <vt:lpstr>Calibri Light</vt:lpstr>
      <vt:lpstr>Wingdings</vt:lpstr>
      <vt:lpstr>Wingdings 3</vt:lpstr>
      <vt:lpstr>Office Theme</vt:lpstr>
      <vt:lpstr>Kuppelbau Geodesic Dome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Kuppelbau Geodesic Dome</dc:title>
  <dc:creator>WingMaker</dc:creator>
  <cp:lastModifiedBy>WingMaker</cp:lastModifiedBy>
  <cp:revision>173</cp:revision>
  <dcterms:created xsi:type="dcterms:W3CDTF">2022-02-23T07:18:27Z</dcterms:created>
  <dcterms:modified xsi:type="dcterms:W3CDTF">2022-03-11T10:51:28Z</dcterms:modified>
</cp:coreProperties>
</file>